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59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4" r:id="rId14"/>
    <p:sldId id="283" r:id="rId15"/>
    <p:sldId id="285" r:id="rId16"/>
    <p:sldId id="270" r:id="rId17"/>
    <p:sldId id="273" r:id="rId18"/>
    <p:sldId id="271" r:id="rId19"/>
    <p:sldId id="272" r:id="rId20"/>
    <p:sldId id="262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8278-D83C-4C39-B641-B3194E639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E1C88-E14D-4F05-B6C0-B1DDC8389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E423E-7F01-4AA0-AF51-F4D4A8C7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FAF49-F6D0-4450-B852-B96E121F1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12337-1E03-46F2-A836-BC894AFE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2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8C1B-F9D5-4D1B-80CD-F14A7654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68B68-05A7-45BC-9A81-90CA6101A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66FB2-D2C9-49A1-B9B3-64B98E5D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7CB8-48A8-4999-BC5E-17B1E317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840C4-6FA5-4B32-8CA9-79412285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B85DC-E260-4CCE-B406-8440A081B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F05F8-95DE-4A96-B5D8-1FE3D1ABC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24375-613A-4F8E-8533-5DFA4DE5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B919-A8FE-478B-8013-409A440D8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5132B-B231-45F5-B329-A1721BF9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2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48FB2-1A31-4728-B0C1-E10522E3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927AD-F319-4899-92EC-99E312321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B23A9-3274-4B40-9C59-A2566569D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D8643-F559-4EC4-B153-FF07C0A9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55320-2805-44CC-89CC-A9015D3C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0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54B0-EB03-4B6F-AE09-0D0C896C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7013D-9355-46AA-BDF8-1C638B782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AFE-FBF1-4664-B2BC-81BBCFE9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76CB8-FB68-44BB-B278-B93D4603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5B799-25A2-42E4-814F-721E910C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8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0B4F-89D9-43A6-BFA9-67AC9182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E365-E106-4D46-8A18-9D7561D0C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53081-72FF-4733-BA0C-8897E222B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E5BEF-2873-4B64-BF72-D0CB78D8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CF19F-1364-4CBC-9917-598C2480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69E50-B955-4FE4-A665-06F17FBB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7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71C4-E282-4586-AB33-04928187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B4A4F-E398-4E0D-9B4D-461779E4E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29B30-C582-46A5-981B-CE1E99904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3356C-F13C-4B53-B72E-FF6F9AA5E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F88C52-5836-434E-AC4A-BC8198680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B46AE-4B75-45BE-8835-0290BEEBC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84BD7-932E-49E7-B629-4C0E54C7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935EB-196C-43A3-9723-B618CAF9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5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2632-0C15-4FE3-8243-F2F811CD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1E206-097D-4FEA-9092-D20B893D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5BAB1-AADE-4263-BAF5-EACA34B9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6DDE4-A8FE-4AB2-9B1D-56D769A2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95B722-09A3-4C09-8E11-74917F1D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A7BCF-15C9-41FD-92FF-B611B682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E9328-5C7E-467B-9C6D-12EB44A7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0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75AE-AD84-4AF1-966A-F22B1CF0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14D0-22D2-49AE-8E62-1FC79010B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E0583-BBBF-491F-90A5-0D939C7E3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C05DB-1876-48E8-9A33-215F16A46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0C734-5B28-4776-919B-6929F2C2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F83DE-2AB0-468D-858E-ACD6F920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4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56D1-9A7C-4BDD-A6F7-FA35C00F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620AED-4DEA-41A8-B692-9AC7A68FA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C44FE-176C-407E-B439-7D0EE2FCB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99DC1-9D3A-46E3-BD12-975F879A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27033-68AF-4598-B9ED-0618DB75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6C800-A622-419D-9A70-F45C1FAD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89D79-B25B-45BA-A4EC-E90B6367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0F49-F01F-471B-BD80-7A98B29A3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E1DA0-4A0A-4D0E-801D-D29FE35EB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E50C8-F140-459B-86DF-022043AD0D4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531F8-AFC3-40DC-910A-B0B773FC6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19026-8324-4582-AA82-254F910D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E9E2-4886-4FA6-851C-1AF9915BC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Smith@arpc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loridajobs.org/community-planning-and-development/programs/community-planning-table-of-contents/technical-assistance/community-planning-technical-assistance-grant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loridajobs.org/community-planning-and-development/rural-community-programs/rural-infrastructure-fund" TargetMode="External"/><Relationship Id="rId4" Type="http://schemas.openxmlformats.org/officeDocument/2006/relationships/hyperlink" Target="https://floridajobs.org/community-planning-and-development/community-partnerships/competitive-florid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Smith@arpc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tree, outdoor, resort&#10;&#10;Description automatically generated">
            <a:extLst>
              <a:ext uri="{FF2B5EF4-FFF2-40B4-BE49-F238E27FC236}">
                <a16:creationId xmlns:a16="http://schemas.microsoft.com/office/drawing/2014/main" id="{0AE66DDE-1A80-4A92-8B7D-7CB596D1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0" y="-1"/>
            <a:ext cx="12240517" cy="7082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0A251-043C-44E9-AA1A-EA001F1688DC}"/>
              </a:ext>
            </a:extLst>
          </p:cNvPr>
          <p:cNvSpPr/>
          <p:nvPr/>
        </p:nvSpPr>
        <p:spPr>
          <a:xfrm>
            <a:off x="5176008" y="2004967"/>
            <a:ext cx="6014906" cy="182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02EF16-AC91-4358-BD71-1CD30A28B407}"/>
              </a:ext>
            </a:extLst>
          </p:cNvPr>
          <p:cNvSpPr txBox="1"/>
          <p:nvPr/>
        </p:nvSpPr>
        <p:spPr>
          <a:xfrm>
            <a:off x="5314436" y="2166890"/>
            <a:ext cx="607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" pitchFamily="50" charset="0"/>
              </a:rPr>
              <a:t>DEO Economic Development Planning Grants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BB436-D32D-41C7-85EF-73A044FF9F51}"/>
              </a:ext>
            </a:extLst>
          </p:cNvPr>
          <p:cNvSpPr txBox="1"/>
          <p:nvPr/>
        </p:nvSpPr>
        <p:spPr>
          <a:xfrm>
            <a:off x="5326741" y="2612483"/>
            <a:ext cx="51091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" pitchFamily="50" charset="0"/>
              </a:rPr>
              <a:t>Caroline Smith</a:t>
            </a:r>
          </a:p>
          <a:p>
            <a:r>
              <a:rPr lang="en-US" sz="1600" dirty="0">
                <a:latin typeface="Avenir" pitchFamily="50" charset="0"/>
              </a:rPr>
              <a:t>ARPC Economic Development Manager</a:t>
            </a:r>
          </a:p>
          <a:p>
            <a:r>
              <a:rPr lang="en-US" sz="1600" dirty="0">
                <a:latin typeface="Avenir" pitchFamily="50" charset="0"/>
              </a:rPr>
              <a:t>(850) 488-6211 ext. 108</a:t>
            </a:r>
          </a:p>
          <a:p>
            <a:r>
              <a:rPr lang="en-US" sz="1600" dirty="0">
                <a:latin typeface="Avenir" pitchFamily="50" charset="0"/>
                <a:hlinkClick r:id="rId3"/>
              </a:rPr>
              <a:t>CSmith@arpc.org</a:t>
            </a:r>
            <a:r>
              <a:rPr lang="en-US" sz="1600" dirty="0">
                <a:latin typeface="Avenir" pitchFamily="50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7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9409652" y="1061539"/>
            <a:ext cx="178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T Std 45 Book" panose="020B0502020203020204" pitchFamily="34" charset="0"/>
              </a:rPr>
              <a:t>OUTREACH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437776" y="405161"/>
            <a:ext cx="60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COMPETITIVE FLORIDA PARTNERSHIP GRANT - CARRABELLE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9409652" y="1562292"/>
            <a:ext cx="1575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Left: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1-page flyer (front/back) used for resident and business outreach in Carrabelle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139926-72E1-40EE-B95A-9B8DA8F5EFED}"/>
              </a:ext>
            </a:extLst>
          </p:cNvPr>
          <p:cNvSpPr/>
          <p:nvPr/>
        </p:nvSpPr>
        <p:spPr>
          <a:xfrm rot="16200000">
            <a:off x="2087957" y="3751566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502029-D349-47E4-906C-FD7F8E080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75" y="1061539"/>
            <a:ext cx="4155640" cy="5391300"/>
          </a:xfrm>
          <a:prstGeom prst="rect">
            <a:avLst/>
          </a:prstGeom>
        </p:spPr>
      </p:pic>
      <p:pic>
        <p:nvPicPr>
          <p:cNvPr id="5" name="Picture 4" descr="A clock on a post&#10;&#10;Description automatically generated with low confidence">
            <a:extLst>
              <a:ext uri="{FF2B5EF4-FFF2-40B4-BE49-F238E27FC236}">
                <a16:creationId xmlns:a16="http://schemas.microsoft.com/office/drawing/2014/main" id="{A7D60CE9-A3EE-4BD9-91C4-323FCA04F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8" y="1079238"/>
            <a:ext cx="4155640" cy="53817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DF0254E-834A-4094-8D1A-F9C74FC24BF1}"/>
              </a:ext>
            </a:extLst>
          </p:cNvPr>
          <p:cNvSpPr/>
          <p:nvPr/>
        </p:nvSpPr>
        <p:spPr>
          <a:xfrm rot="16200000">
            <a:off x="2353114" y="3743178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023874-5823-4C86-B620-9516B0C6CACA}"/>
              </a:ext>
            </a:extLst>
          </p:cNvPr>
          <p:cNvSpPr/>
          <p:nvPr/>
        </p:nvSpPr>
        <p:spPr>
          <a:xfrm rot="16200000">
            <a:off x="6554473" y="3751566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9409652" y="1061539"/>
            <a:ext cx="24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T Std 45 Book" panose="020B0502020203020204" pitchFamily="34" charset="0"/>
              </a:rPr>
              <a:t>PUBLIC WORKSHOPS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437776" y="405161"/>
            <a:ext cx="60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COMPETITIVE FLORIDA PARTNERSHIP GRANT - CARRABELLE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9409652" y="1562292"/>
            <a:ext cx="15758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Left: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Images from first community workshop - held as part of Carrabelle’s Competitive Florida Partnership Grant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023874-5823-4C86-B620-9516B0C6CACA}"/>
              </a:ext>
            </a:extLst>
          </p:cNvPr>
          <p:cNvSpPr/>
          <p:nvPr/>
        </p:nvSpPr>
        <p:spPr>
          <a:xfrm rot="16200000">
            <a:off x="6554473" y="3751566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person, indoor, group&#10;&#10;Description automatically generated">
            <a:extLst>
              <a:ext uri="{FF2B5EF4-FFF2-40B4-BE49-F238E27FC236}">
                <a16:creationId xmlns:a16="http://schemas.microsoft.com/office/drawing/2014/main" id="{DC5D5B77-4239-402E-9642-DBCFE24A1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r="13036"/>
          <a:stretch/>
        </p:blipFill>
        <p:spPr>
          <a:xfrm>
            <a:off x="5805494" y="1087624"/>
            <a:ext cx="3412920" cy="2931455"/>
          </a:xfrm>
          <a:prstGeom prst="rect">
            <a:avLst/>
          </a:prstGeom>
        </p:spPr>
      </p:pic>
      <p:pic>
        <p:nvPicPr>
          <p:cNvPr id="21" name="Picture 20" descr="A picture containing text, floor, indoor, table&#10;&#10;Description automatically generated">
            <a:extLst>
              <a:ext uri="{FF2B5EF4-FFF2-40B4-BE49-F238E27FC236}">
                <a16:creationId xmlns:a16="http://schemas.microsoft.com/office/drawing/2014/main" id="{A539EEE1-9A12-49FA-880D-4C27BA5D1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15" y="1087624"/>
            <a:ext cx="5211475" cy="2931455"/>
          </a:xfrm>
          <a:prstGeom prst="rect">
            <a:avLst/>
          </a:prstGeom>
        </p:spPr>
      </p:pic>
      <p:pic>
        <p:nvPicPr>
          <p:cNvPr id="4" name="Picture 3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095B13CA-9050-47E1-B735-872004135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b="22015"/>
          <a:stretch/>
        </p:blipFill>
        <p:spPr>
          <a:xfrm>
            <a:off x="3050750" y="4133794"/>
            <a:ext cx="6167664" cy="232721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236A110-0523-4DA9-AFB9-A2F38F31EFF5}"/>
              </a:ext>
            </a:extLst>
          </p:cNvPr>
          <p:cNvSpPr txBox="1"/>
          <p:nvPr/>
        </p:nvSpPr>
        <p:spPr>
          <a:xfrm>
            <a:off x="9409652" y="2553351"/>
            <a:ext cx="22692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LT Std 45 Book" panose="020B0502020203020204" pitchFamily="34" charset="0"/>
              </a:rPr>
              <a:t>Workshop input serves as the foundation for the community’s Economic Development Strategy.</a:t>
            </a:r>
          </a:p>
          <a:p>
            <a:endParaRPr lang="en-US" sz="1600" dirty="0">
              <a:latin typeface="Avenir LT Std 45 Book" panose="020B0502020203020204" pitchFamily="34" charset="0"/>
            </a:endParaRPr>
          </a:p>
          <a:p>
            <a:r>
              <a:rPr lang="en-US" sz="1600" dirty="0">
                <a:latin typeface="Avenir LT Std 45 Book" panose="020B0502020203020204" pitchFamily="34" charset="0"/>
              </a:rPr>
              <a:t>Workshops are interactive and include activities to efficiently and creatively generate input from community members.</a:t>
            </a:r>
          </a:p>
        </p:txBody>
      </p:sp>
    </p:spTree>
    <p:extLst>
      <p:ext uri="{BB962C8B-B14F-4D97-AF65-F5344CB8AC3E}">
        <p14:creationId xmlns:p14="http://schemas.microsoft.com/office/powerpoint/2010/main" val="75106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9409652" y="1061539"/>
            <a:ext cx="211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T Std 45 Book" panose="020B0502020203020204" pitchFamily="34" charset="0"/>
              </a:rPr>
              <a:t>VIRTUAL ASSET MAPPING EXERCISE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437776" y="405161"/>
            <a:ext cx="60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COMPETITIVE FLORIDA PARTNERSHIP GRANT - CARRABELLE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9409651" y="1844518"/>
            <a:ext cx="1691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Left: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Opening image from Carrabelle’s Virtual Asset Mapping Exercise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023874-5823-4C86-B620-9516B0C6CACA}"/>
              </a:ext>
            </a:extLst>
          </p:cNvPr>
          <p:cNvSpPr/>
          <p:nvPr/>
        </p:nvSpPr>
        <p:spPr>
          <a:xfrm rot="16200000">
            <a:off x="6554473" y="3751566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outdoor, sign, nature&#10;&#10;Description automatically generated">
            <a:extLst>
              <a:ext uri="{FF2B5EF4-FFF2-40B4-BE49-F238E27FC236}">
                <a16:creationId xmlns:a16="http://schemas.microsoft.com/office/drawing/2014/main" id="{8B420277-3A39-41CA-B84A-3A9EBF922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8" y="1087624"/>
            <a:ext cx="8534093" cy="48004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B9C47E-C808-4DAE-BFFD-97C5970D583E}"/>
              </a:ext>
            </a:extLst>
          </p:cNvPr>
          <p:cNvSpPr txBox="1"/>
          <p:nvPr/>
        </p:nvSpPr>
        <p:spPr>
          <a:xfrm>
            <a:off x="9409651" y="2536259"/>
            <a:ext cx="22692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LT Std 45 Book" panose="020B0502020203020204" pitchFamily="34" charset="0"/>
              </a:rPr>
              <a:t>Local, regional, state, and federal agency partners participate in a community-led tour of assets.</a:t>
            </a:r>
          </a:p>
          <a:p>
            <a:endParaRPr lang="en-US" sz="1600" dirty="0">
              <a:latin typeface="Avenir LT Std 45 Book" panose="020B0502020203020204" pitchFamily="34" charset="0"/>
            </a:endParaRPr>
          </a:p>
          <a:p>
            <a:r>
              <a:rPr lang="en-US" sz="1600" dirty="0">
                <a:latin typeface="Avenir LT Std 45 Book" panose="020B0502020203020204" pitchFamily="34" charset="0"/>
              </a:rPr>
              <a:t>Participating agency partners provide feedback and ideas for harnessing the assets to enhance local economic development.</a:t>
            </a:r>
          </a:p>
        </p:txBody>
      </p:sp>
    </p:spTree>
    <p:extLst>
      <p:ext uri="{BB962C8B-B14F-4D97-AF65-F5344CB8AC3E}">
        <p14:creationId xmlns:p14="http://schemas.microsoft.com/office/powerpoint/2010/main" val="365397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9409652" y="1061539"/>
            <a:ext cx="211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T Std 45 Book" panose="020B0502020203020204" pitchFamily="34" charset="0"/>
              </a:rPr>
              <a:t>VIRTUAL ASSET MAPPING EXERCISE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437776" y="405161"/>
            <a:ext cx="60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COMPETITIVE FLORIDA PARTNERSHIP GRANT - CARRABELLE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9409651" y="1844518"/>
            <a:ext cx="1691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Aerial photographs taken of specific points in Carrabelle using drone technology –</a:t>
            </a:r>
          </a:p>
          <a:p>
            <a:endParaRPr lang="en-US" sz="10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Left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Downtown Carrabelle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023874-5823-4C86-B620-9516B0C6CACA}"/>
              </a:ext>
            </a:extLst>
          </p:cNvPr>
          <p:cNvSpPr/>
          <p:nvPr/>
        </p:nvSpPr>
        <p:spPr>
          <a:xfrm rot="16200000">
            <a:off x="6554473" y="3751566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erial view of a town&#10;&#10;Description automatically generated with low confidence">
            <a:extLst>
              <a:ext uri="{FF2B5EF4-FFF2-40B4-BE49-F238E27FC236}">
                <a16:creationId xmlns:a16="http://schemas.microsoft.com/office/drawing/2014/main" id="{157A2BA8-8749-4AE1-B0AF-4AC55D36061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087624"/>
            <a:ext cx="8544958" cy="53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0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sky, outdoor, water, ground&#10;&#10;Description automatically generated">
            <a:extLst>
              <a:ext uri="{FF2B5EF4-FFF2-40B4-BE49-F238E27FC236}">
                <a16:creationId xmlns:a16="http://schemas.microsoft.com/office/drawing/2014/main" id="{EBB8D8A5-DB2B-45B2-8BF9-248CC78752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9" y="1087623"/>
            <a:ext cx="8544959" cy="5365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9409652" y="1061539"/>
            <a:ext cx="211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T Std 45 Book" panose="020B0502020203020204" pitchFamily="34" charset="0"/>
              </a:rPr>
              <a:t>VIRTUAL ASSET MAPPING EXERCISE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437776" y="405161"/>
            <a:ext cx="60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COMPETITIVE FLORIDA PARTNERSHIP GRANT - CARRABELLE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9409652" y="1844518"/>
            <a:ext cx="1575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Aerial photographs taken of specific points in Carrabelle using drone technology –</a:t>
            </a:r>
          </a:p>
          <a:p>
            <a:endParaRPr lang="en-US" sz="10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Left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Carrabelle Beach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023874-5823-4C86-B620-9516B0C6CACA}"/>
              </a:ext>
            </a:extLst>
          </p:cNvPr>
          <p:cNvSpPr/>
          <p:nvPr/>
        </p:nvSpPr>
        <p:spPr>
          <a:xfrm rot="16200000">
            <a:off x="6554473" y="3751566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5572586" y="1061539"/>
            <a:ext cx="211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T Std 45 Book" panose="020B0502020203020204" pitchFamily="34" charset="0"/>
              </a:rPr>
              <a:t>ECONOMIC DEVELOPMENT STRATEGY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437776" y="405161"/>
            <a:ext cx="60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COMPETITIVE FLORIDA PARTNERSHIP GRANT - CARRABELLE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5572586" y="2109438"/>
            <a:ext cx="1575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Left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Cover page for Carrabelle’s draft Economic Development Strategy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023874-5823-4C86-B620-9516B0C6CACA}"/>
              </a:ext>
            </a:extLst>
          </p:cNvPr>
          <p:cNvSpPr/>
          <p:nvPr/>
        </p:nvSpPr>
        <p:spPr>
          <a:xfrm rot="16200000">
            <a:off x="2717407" y="3751566"/>
            <a:ext cx="5373602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C88A4DE-AAB5-41B3-A4D8-F165CF5B7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2" y="1087624"/>
            <a:ext cx="4133854" cy="5365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A65649-8E16-49B9-A91E-397F285D38A4}"/>
              </a:ext>
            </a:extLst>
          </p:cNvPr>
          <p:cNvSpPr txBox="1"/>
          <p:nvPr/>
        </p:nvSpPr>
        <p:spPr>
          <a:xfrm>
            <a:off x="5618306" y="3006250"/>
            <a:ext cx="475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LT Std 45 Book" panose="020B0502020203020204" pitchFamily="34" charset="0"/>
              </a:rPr>
              <a:t>APPLICATIONS DUE </a:t>
            </a:r>
            <a:r>
              <a:rPr lang="en-US" b="1" u="sng" dirty="0">
                <a:latin typeface="Avenir LT Std 45 Book" panose="020B0502020203020204" pitchFamily="34" charset="0"/>
              </a:rPr>
              <a:t>MAY 25, 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FFDD7F-5C9D-43E3-8A71-91CA83E69DC4}"/>
              </a:ext>
            </a:extLst>
          </p:cNvPr>
          <p:cNvSpPr/>
          <p:nvPr/>
        </p:nvSpPr>
        <p:spPr>
          <a:xfrm>
            <a:off x="6764934" y="5881914"/>
            <a:ext cx="5427066" cy="57909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B170B6-A0D3-4ACE-983D-834A2BB2B6FC}"/>
              </a:ext>
            </a:extLst>
          </p:cNvPr>
          <p:cNvSpPr txBox="1">
            <a:spLocks/>
          </p:cNvSpPr>
          <p:nvPr/>
        </p:nvSpPr>
        <p:spPr>
          <a:xfrm>
            <a:off x="6896456" y="5985314"/>
            <a:ext cx="5117507" cy="372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venir LT Std 45 Book" panose="020B0502020203020204"/>
              </a:rPr>
              <a:t>UP NEXT: RURAL INFRASTRUCTURE FUND</a:t>
            </a:r>
          </a:p>
        </p:txBody>
      </p:sp>
    </p:spTree>
    <p:extLst>
      <p:ext uri="{BB962C8B-B14F-4D97-AF65-F5344CB8AC3E}">
        <p14:creationId xmlns:p14="http://schemas.microsoft.com/office/powerpoint/2010/main" val="171984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CDCEE6E8-6F25-4F61-BEBF-178AFDFCF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r="655"/>
          <a:stretch/>
        </p:blipFill>
        <p:spPr>
          <a:xfrm>
            <a:off x="597310" y="1070849"/>
            <a:ext cx="7107337" cy="4160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7933215" y="1003738"/>
            <a:ext cx="3249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Rural Infrastructure Fund (RIF) Planning Grant:</a:t>
            </a:r>
          </a:p>
          <a:p>
            <a:r>
              <a:rPr lang="en-US" b="1" dirty="0">
                <a:latin typeface="Avenir LT Std 45 Book" panose="020B0502020203020204" pitchFamily="34" charset="0"/>
              </a:rPr>
              <a:t>Campbellton Town Center Redevelopment Plan</a:t>
            </a:r>
          </a:p>
          <a:p>
            <a:endParaRPr lang="en-US" b="1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Applicant</a:t>
            </a:r>
            <a:r>
              <a:rPr lang="en-US" dirty="0">
                <a:latin typeface="Avenir LT Std 45 Book" panose="020B0502020203020204" pitchFamily="34" charset="0"/>
              </a:rPr>
              <a:t>: Town of Campbellton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Purpose</a:t>
            </a:r>
            <a:r>
              <a:rPr lang="en-US" dirty="0">
                <a:latin typeface="Avenir LT Std 45 Book" panose="020B0502020203020204" pitchFamily="34" charset="0"/>
              </a:rPr>
              <a:t>: Create redevelopment plan for town center to increase investment, attract business, and support existing businesses like Southern Fields Brewing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Timeline</a:t>
            </a:r>
            <a:r>
              <a:rPr lang="en-US" dirty="0">
                <a:latin typeface="Avenir LT Std 45 Book" panose="020B0502020203020204" pitchFamily="34" charset="0"/>
              </a:rPr>
              <a:t>: FY 2020-2022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2785145" y="405161"/>
            <a:ext cx="773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RIF PLANNING GRANT – CAMPBELLTON TOWN CENTER REDEVELOPMENT PLAN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86312"/>
            <a:ext cx="7259438" cy="14529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9CCB64-4DF1-44BC-B113-C7DA919F1D8A}"/>
              </a:ext>
            </a:extLst>
          </p:cNvPr>
          <p:cNvSpPr/>
          <p:nvPr/>
        </p:nvSpPr>
        <p:spPr>
          <a:xfrm>
            <a:off x="597310" y="5185274"/>
            <a:ext cx="9152710" cy="45719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597310" y="5263201"/>
            <a:ext cx="27206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Aerial view of Campbellton in Jackson County</a:t>
            </a:r>
          </a:p>
        </p:txBody>
      </p:sp>
    </p:spTree>
    <p:extLst>
      <p:ext uri="{BB962C8B-B14F-4D97-AF65-F5344CB8AC3E}">
        <p14:creationId xmlns:p14="http://schemas.microsoft.com/office/powerpoint/2010/main" val="3564155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7933216" y="1070850"/>
            <a:ext cx="28550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Rural Infrastructure Fund (RIF) Planning Grant: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b="1" dirty="0">
                <a:latin typeface="Avenir LT Std 45 Book" panose="020B0502020203020204" pitchFamily="34" charset="0"/>
              </a:rPr>
              <a:t>Campbellton Town Center Redevelopment Plan</a:t>
            </a:r>
          </a:p>
          <a:p>
            <a:endParaRPr lang="en-US" b="1" dirty="0">
              <a:latin typeface="Avenir LT Std 45 Book" panose="020B0502020203020204" pitchFamily="34" charset="0"/>
            </a:endParaRPr>
          </a:p>
          <a:p>
            <a:r>
              <a:rPr lang="en-US" dirty="0">
                <a:latin typeface="Avenir LT Std 45 Book" panose="020B0502020203020204" pitchFamily="34" charset="0"/>
              </a:rPr>
              <a:t>Phase 1 – Concept Design</a:t>
            </a:r>
          </a:p>
          <a:p>
            <a:r>
              <a:rPr lang="en-US" dirty="0">
                <a:latin typeface="Avenir LT Std 45 Book" panose="020B0502020203020204" pitchFamily="34" charset="0"/>
              </a:rPr>
              <a:t>Phase 2 – Engineering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Project Cost</a:t>
            </a:r>
            <a:r>
              <a:rPr lang="en-US" dirty="0">
                <a:latin typeface="Avenir LT Std 45 Book" panose="020B0502020203020204" pitchFamily="34" charset="0"/>
              </a:rPr>
              <a:t>: $70,000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86312"/>
            <a:ext cx="7259438" cy="145291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91868FF-E68E-4840-A404-CA1F9A44B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t="4403" r="2870" b="29752"/>
          <a:stretch/>
        </p:blipFill>
        <p:spPr>
          <a:xfrm>
            <a:off x="597310" y="1070850"/>
            <a:ext cx="7107337" cy="35098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9CCB64-4DF1-44BC-B113-C7DA919F1D8A}"/>
              </a:ext>
            </a:extLst>
          </p:cNvPr>
          <p:cNvSpPr/>
          <p:nvPr/>
        </p:nvSpPr>
        <p:spPr>
          <a:xfrm>
            <a:off x="597310" y="4403111"/>
            <a:ext cx="9152710" cy="827884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D73E62-FD08-46C8-B150-4F3641771D9C}"/>
              </a:ext>
            </a:extLst>
          </p:cNvPr>
          <p:cNvSpPr txBox="1">
            <a:spLocks/>
          </p:cNvSpPr>
          <p:nvPr/>
        </p:nvSpPr>
        <p:spPr>
          <a:xfrm>
            <a:off x="3053594" y="4590566"/>
            <a:ext cx="6090406" cy="485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Campbellton Town Center Redevelopment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946A22-899F-4431-85B6-FF987E78C97C}"/>
              </a:ext>
            </a:extLst>
          </p:cNvPr>
          <p:cNvSpPr txBox="1"/>
          <p:nvPr/>
        </p:nvSpPr>
        <p:spPr>
          <a:xfrm>
            <a:off x="2785145" y="405161"/>
            <a:ext cx="773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RIF PLANNING GRANT – CAMPBELLTON TOWN CENTER REDEVELOPMENT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3598539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86312"/>
            <a:ext cx="7259438" cy="1452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F8B2B9-1F47-45F4-99C2-AC35D2F8B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b="19425"/>
          <a:stretch/>
        </p:blipFill>
        <p:spPr>
          <a:xfrm>
            <a:off x="570451" y="1102007"/>
            <a:ext cx="6056852" cy="4410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6B99E-AC01-4904-B913-D7C607647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5333" r="24555" b="5331"/>
          <a:stretch/>
        </p:blipFill>
        <p:spPr>
          <a:xfrm>
            <a:off x="6802771" y="1102007"/>
            <a:ext cx="4588673" cy="4099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E6E461-2B66-48AC-92CB-14E658B03314}"/>
              </a:ext>
            </a:extLst>
          </p:cNvPr>
          <p:cNvSpPr txBox="1"/>
          <p:nvPr/>
        </p:nvSpPr>
        <p:spPr>
          <a:xfrm>
            <a:off x="6802771" y="5201174"/>
            <a:ext cx="42338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Aerial view of concept design for redevelopment of Old General Store 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253D3-42C5-4271-A11D-249B158A2644}"/>
              </a:ext>
            </a:extLst>
          </p:cNvPr>
          <p:cNvSpPr txBox="1"/>
          <p:nvPr/>
        </p:nvSpPr>
        <p:spPr>
          <a:xfrm>
            <a:off x="2785145" y="405161"/>
            <a:ext cx="773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RIF PLANNING GRANT – CAMPBELLTON TOWN CENTER REDEVELOPMENT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179031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86312"/>
            <a:ext cx="7259438" cy="1452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BB64E-3F99-426A-8A5B-69D90EDA8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571" r="-25" b="22127"/>
          <a:stretch/>
        </p:blipFill>
        <p:spPr>
          <a:xfrm>
            <a:off x="546138" y="1098368"/>
            <a:ext cx="6476999" cy="2816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20B14F-3557-4853-9954-001F23DF1A97}"/>
              </a:ext>
            </a:extLst>
          </p:cNvPr>
          <p:cNvSpPr txBox="1"/>
          <p:nvPr/>
        </p:nvSpPr>
        <p:spPr>
          <a:xfrm>
            <a:off x="4243714" y="4003139"/>
            <a:ext cx="268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Illustration of Proposed Sidewalks and Crosswalks with RRFBs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FFA795-F855-4C47-BAD7-D695D4484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4093" r="1965" b="6200"/>
          <a:stretch/>
        </p:blipFill>
        <p:spPr>
          <a:xfrm>
            <a:off x="7180020" y="1097154"/>
            <a:ext cx="4221140" cy="2816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7799CF-C67F-445D-B911-F5C3676DF8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4100" r="15921" b="6055"/>
          <a:stretch/>
        </p:blipFill>
        <p:spPr>
          <a:xfrm>
            <a:off x="546138" y="4003139"/>
            <a:ext cx="2686050" cy="24578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1F22A5-1A41-4142-98A6-04EB4A288939}"/>
              </a:ext>
            </a:extLst>
          </p:cNvPr>
          <p:cNvSpPr txBox="1"/>
          <p:nvPr/>
        </p:nvSpPr>
        <p:spPr>
          <a:xfrm>
            <a:off x="7180020" y="4003558"/>
            <a:ext cx="22028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Illustration of Proposed Pocket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8FD48-A05F-4D72-B787-DF832C9986D2}"/>
              </a:ext>
            </a:extLst>
          </p:cNvPr>
          <p:cNvSpPr txBox="1"/>
          <p:nvPr/>
        </p:nvSpPr>
        <p:spPr>
          <a:xfrm>
            <a:off x="3232188" y="5898841"/>
            <a:ext cx="13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Illustration of Proposed Pocket Park Parking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6EF59-A5A9-4B81-9F67-4C8C32A57845}"/>
              </a:ext>
            </a:extLst>
          </p:cNvPr>
          <p:cNvSpPr txBox="1"/>
          <p:nvPr/>
        </p:nvSpPr>
        <p:spPr>
          <a:xfrm>
            <a:off x="2785145" y="405161"/>
            <a:ext cx="773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RIF PLANNING GRANT – CAMPBELLTON TOWN CENTER REDEVELOPMENT PLAN</a:t>
            </a:r>
          </a:p>
        </p:txBody>
      </p:sp>
    </p:spTree>
    <p:extLst>
      <p:ext uri="{BB962C8B-B14F-4D97-AF65-F5344CB8AC3E}">
        <p14:creationId xmlns:p14="http://schemas.microsoft.com/office/powerpoint/2010/main" val="274658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1092966" y="1334411"/>
            <a:ext cx="833665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LT Std 45 Book" panose="020B0502020203020204" pitchFamily="34" charset="0"/>
              </a:rPr>
              <a:t>Grant Opportunities from FL Department of Economic Opportunity (DEO)</a:t>
            </a:r>
          </a:p>
          <a:p>
            <a:endParaRPr lang="en-US" sz="2000" b="1" dirty="0">
              <a:latin typeface="Avenir LT Std 45 Book" panose="020B05020202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venir LT Std 45 Book" panose="020B0502020203020204" pitchFamily="34" charset="0"/>
              </a:rPr>
              <a:t>Community Planning Technical Assistance (CPTA) Grant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venir LT Std 45 Book" panose="020B0502020203020204" pitchFamily="34" charset="0"/>
              </a:rPr>
              <a:t>Competitive Florida Partnership Grant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venir LT Std 45 Book" panose="020B0502020203020204" pitchFamily="34" charset="0"/>
              </a:rPr>
              <a:t>Rural Infrastructure Fund (RIF) Planning Grant</a:t>
            </a:r>
          </a:p>
          <a:p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7717872" y="405161"/>
            <a:ext cx="28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DEO PLANNING GRANTS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86312"/>
            <a:ext cx="7259438" cy="14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48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E6AF9CD-5035-47CA-8455-2239D197C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"/>
            <a:ext cx="11887200" cy="6878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2692AF-6E71-4974-AA19-18CECA353855}"/>
              </a:ext>
            </a:extLst>
          </p:cNvPr>
          <p:cNvSpPr txBox="1"/>
          <p:nvPr/>
        </p:nvSpPr>
        <p:spPr>
          <a:xfrm>
            <a:off x="4210829" y="2173285"/>
            <a:ext cx="50015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LT Std 45 Book" panose="020B0502020203020204" pitchFamily="34" charset="0"/>
              </a:rPr>
              <a:t>Recurring Grant Opportunities from FL Department of Economic Opportunity (DEO)</a:t>
            </a:r>
          </a:p>
          <a:p>
            <a:endParaRPr lang="en-US" sz="2000" b="1" dirty="0">
              <a:latin typeface="Avenir LT Std 45 Book" panose="020B05020202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venir LT Std 45 Book" panose="020B0502020203020204" pitchFamily="34" charset="0"/>
                <a:hlinkClick r:id="rId3"/>
              </a:rPr>
              <a:t>Community Planning Technical Assistance (CPTA) Grant</a:t>
            </a:r>
            <a:endParaRPr lang="en-US" dirty="0">
              <a:latin typeface="Avenir LT Std 45 Book" panose="020B0502020203020204" pitchFamily="34" charset="0"/>
            </a:endParaRPr>
          </a:p>
          <a:p>
            <a:endParaRPr lang="en-US" dirty="0">
              <a:latin typeface="Avenir LT Std 45 Book" panose="020B05020202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venir LT Std 45 Book" panose="020B0502020203020204" pitchFamily="34" charset="0"/>
                <a:hlinkClick r:id="rId4"/>
              </a:rPr>
              <a:t>Competitive Florida Partnership Grant</a:t>
            </a:r>
            <a:endParaRPr lang="en-US" dirty="0">
              <a:latin typeface="Avenir LT Std 45 Book" panose="020B0502020203020204" pitchFamily="34" charset="0"/>
            </a:endParaRPr>
          </a:p>
          <a:p>
            <a:endParaRPr lang="en-US" dirty="0">
              <a:latin typeface="Avenir LT Std 45 Book" panose="020B0502020203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venir LT Std 45 Book" panose="020B0502020203020204" pitchFamily="34" charset="0"/>
                <a:hlinkClick r:id="rId5"/>
              </a:rPr>
              <a:t>Rural Infrastructure Fund (RIF) Planning Grant</a:t>
            </a:r>
            <a:endParaRPr lang="en-US" dirty="0">
              <a:latin typeface="Avenir LT Std 45 Book" panose="020B0502020203020204" pitchFamily="34" charset="0"/>
            </a:endParaRPr>
          </a:p>
          <a:p>
            <a:endParaRPr lang="en-US" dirty="0">
              <a:latin typeface="Avenir LT Std 45 Book" panose="020B05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91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tree, outdoor, resort&#10;&#10;Description automatically generated">
            <a:extLst>
              <a:ext uri="{FF2B5EF4-FFF2-40B4-BE49-F238E27FC236}">
                <a16:creationId xmlns:a16="http://schemas.microsoft.com/office/drawing/2014/main" id="{0AE66DDE-1A80-4A92-8B7D-7CB596D1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0" y="-1"/>
            <a:ext cx="12240517" cy="7082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0A251-043C-44E9-AA1A-EA001F1688DC}"/>
              </a:ext>
            </a:extLst>
          </p:cNvPr>
          <p:cNvSpPr/>
          <p:nvPr/>
        </p:nvSpPr>
        <p:spPr>
          <a:xfrm>
            <a:off x="5704514" y="2004967"/>
            <a:ext cx="5276675" cy="182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02EF16-AC91-4358-BD71-1CD30A28B407}"/>
              </a:ext>
            </a:extLst>
          </p:cNvPr>
          <p:cNvSpPr txBox="1"/>
          <p:nvPr/>
        </p:nvSpPr>
        <p:spPr>
          <a:xfrm>
            <a:off x="5943611" y="2166890"/>
            <a:ext cx="411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" pitchFamily="50" charset="0"/>
              </a:rPr>
              <a:t>Questions?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EBB436-D32D-41C7-85EF-73A044FF9F51}"/>
              </a:ext>
            </a:extLst>
          </p:cNvPr>
          <p:cNvSpPr txBox="1"/>
          <p:nvPr/>
        </p:nvSpPr>
        <p:spPr>
          <a:xfrm>
            <a:off x="5955916" y="2612483"/>
            <a:ext cx="51091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" pitchFamily="50" charset="0"/>
              </a:rPr>
              <a:t>Caroline Smith</a:t>
            </a:r>
          </a:p>
          <a:p>
            <a:r>
              <a:rPr lang="en-US" sz="1600" dirty="0">
                <a:latin typeface="Avenir" pitchFamily="50" charset="0"/>
              </a:rPr>
              <a:t>ARPC Economic Development Manager</a:t>
            </a:r>
          </a:p>
          <a:p>
            <a:r>
              <a:rPr lang="en-US" sz="1600" dirty="0">
                <a:latin typeface="Avenir" pitchFamily="50" charset="0"/>
              </a:rPr>
              <a:t>(850) 488-6211 ext. 108</a:t>
            </a:r>
          </a:p>
          <a:p>
            <a:r>
              <a:rPr lang="en-US" sz="1600" dirty="0">
                <a:latin typeface="Avenir" pitchFamily="50" charset="0"/>
                <a:hlinkClick r:id="rId3"/>
              </a:rPr>
              <a:t>CSmith@arpc.org</a:t>
            </a:r>
            <a:r>
              <a:rPr lang="en-US" sz="1600" dirty="0">
                <a:latin typeface="Avenir" pitchFamily="50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6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86312"/>
            <a:ext cx="7259438" cy="145291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2D7B394-D769-4C6D-83F3-F39CC9F19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88597"/>
              </p:ext>
            </p:extLst>
          </p:nvPr>
        </p:nvGraphicFramePr>
        <p:xfrm>
          <a:off x="604674" y="1053482"/>
          <a:ext cx="9917918" cy="4053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0538">
                  <a:extLst>
                    <a:ext uri="{9D8B030D-6E8A-4147-A177-3AD203B41FA5}">
                      <a16:colId xmlns:a16="http://schemas.microsoft.com/office/drawing/2014/main" val="1577537642"/>
                    </a:ext>
                  </a:extLst>
                </a:gridCol>
                <a:gridCol w="1493241">
                  <a:extLst>
                    <a:ext uri="{9D8B030D-6E8A-4147-A177-3AD203B41FA5}">
                      <a16:colId xmlns:a16="http://schemas.microsoft.com/office/drawing/2014/main" val="2376155029"/>
                    </a:ext>
                  </a:extLst>
                </a:gridCol>
                <a:gridCol w="1266737">
                  <a:extLst>
                    <a:ext uri="{9D8B030D-6E8A-4147-A177-3AD203B41FA5}">
                      <a16:colId xmlns:a16="http://schemas.microsoft.com/office/drawing/2014/main" val="15347638"/>
                    </a:ext>
                  </a:extLst>
                </a:gridCol>
                <a:gridCol w="1107347">
                  <a:extLst>
                    <a:ext uri="{9D8B030D-6E8A-4147-A177-3AD203B41FA5}">
                      <a16:colId xmlns:a16="http://schemas.microsoft.com/office/drawing/2014/main" val="1994236374"/>
                    </a:ext>
                  </a:extLst>
                </a:gridCol>
                <a:gridCol w="1157681">
                  <a:extLst>
                    <a:ext uri="{9D8B030D-6E8A-4147-A177-3AD203B41FA5}">
                      <a16:colId xmlns:a16="http://schemas.microsoft.com/office/drawing/2014/main" val="1810865267"/>
                    </a:ext>
                  </a:extLst>
                </a:gridCol>
                <a:gridCol w="911602">
                  <a:extLst>
                    <a:ext uri="{9D8B030D-6E8A-4147-A177-3AD203B41FA5}">
                      <a16:colId xmlns:a16="http://schemas.microsoft.com/office/drawing/2014/main" val="743918812"/>
                    </a:ext>
                  </a:extLst>
                </a:gridCol>
                <a:gridCol w="2460772">
                  <a:extLst>
                    <a:ext uri="{9D8B030D-6E8A-4147-A177-3AD203B41FA5}">
                      <a16:colId xmlns:a16="http://schemas.microsoft.com/office/drawing/2014/main" val="1739494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venir LT Std 45 Book" panose="020B0502020203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venir LT Std 45 Book" panose="020B0502020203020204"/>
                        </a:rPr>
                        <a:t>Purpose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venir LT Std 45 Book" panose="020B0502020203020204"/>
                        </a:rPr>
                        <a:t>Eligible Applicants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venir LT Std 45 Book" panose="020B0502020203020204"/>
                        </a:rPr>
                        <a:t>Match Required?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venir LT Std 45 Book" panose="020B0502020203020204"/>
                        </a:rPr>
                        <a:t>Grant 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venir LT Std 45 Book" panose="020B0502020203020204"/>
                        </a:rPr>
                        <a:t>Project Timeline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venir LT Std 45 Book" panose="020B0502020203020204"/>
                        </a:rPr>
                        <a:t>Recent Projects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56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Community Planning Technical Assistance (CPTA)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Community planning activities (broad range allowed)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Municipalities, counties, RPCs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Varies, generally $10K to $50K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Apalachee Online (Phase 1&amp;2), Community Planning Toolkit, </a:t>
                      </a:r>
                    </a:p>
                    <a:p>
                      <a:r>
                        <a:rPr lang="en-US" sz="1400" dirty="0"/>
                        <a:t>Chattahoochee Streetscapes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3073396"/>
                  </a:ext>
                </a:extLst>
              </a:tr>
              <a:tr h="339855">
                <a:tc>
                  <a:txBody>
                    <a:bodyPr/>
                    <a:lstStyle/>
                    <a:p>
                      <a:r>
                        <a:rPr lang="en-US" sz="1400" dirty="0"/>
                        <a:t>Competitive Florida Partnership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Create economic development strategy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Municipalities, counties, RPCs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$35K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Recent recipients: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Sopchoppy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Panacea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Midway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Eastpoint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Carrabelle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Campbellton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25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Rural Infrastructure Fund (RIF) Planning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Infrastructure and other economic development planning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Municipalities, counties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Up to $300K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Town Center Redevelopment Plan for Campbellton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5257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9AC30FC-D9AD-4CD0-A13D-13A923C01ADD}"/>
              </a:ext>
            </a:extLst>
          </p:cNvPr>
          <p:cNvSpPr txBox="1"/>
          <p:nvPr/>
        </p:nvSpPr>
        <p:spPr>
          <a:xfrm>
            <a:off x="7717872" y="405161"/>
            <a:ext cx="280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DEO PLANNING GRANTS</a:t>
            </a:r>
          </a:p>
        </p:txBody>
      </p:sp>
    </p:spTree>
    <p:extLst>
      <p:ext uri="{BB962C8B-B14F-4D97-AF65-F5344CB8AC3E}">
        <p14:creationId xmlns:p14="http://schemas.microsoft.com/office/powerpoint/2010/main" val="83963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0017A7C-C4A2-4491-ADB1-B6CF71546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4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8B306-C37D-4A15-A18D-8A36F7B05288}"/>
              </a:ext>
            </a:extLst>
          </p:cNvPr>
          <p:cNvSpPr txBox="1"/>
          <p:nvPr/>
        </p:nvSpPr>
        <p:spPr>
          <a:xfrm>
            <a:off x="2267424" y="2391423"/>
            <a:ext cx="588667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LT Std 45 Book" panose="020B0502020203020204" pitchFamily="34" charset="0"/>
              </a:rPr>
              <a:t>SAMPLE PROJECTS FROM EACH DEO GRANT</a:t>
            </a:r>
          </a:p>
          <a:p>
            <a:endParaRPr lang="en-US" sz="2000" b="1" dirty="0">
              <a:latin typeface="Avenir LT Std 45 Book" panose="020B0502020203020204" pitchFamily="34" charset="0"/>
            </a:endParaRPr>
          </a:p>
          <a:p>
            <a:r>
              <a:rPr lang="en-US" dirty="0">
                <a:latin typeface="Avenir LT Std 45 Book" panose="020B0502020203020204" pitchFamily="34" charset="0"/>
              </a:rPr>
              <a:t>Community Planning Technical Assistance (CPTA) Grant:</a:t>
            </a:r>
          </a:p>
          <a:p>
            <a:r>
              <a:rPr lang="en-US" b="1" dirty="0">
                <a:latin typeface="Avenir LT Std 45 Book" panose="020B0502020203020204" pitchFamily="34" charset="0"/>
              </a:rPr>
              <a:t>Apalachee Online, Phase 1 and 2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dirty="0">
                <a:latin typeface="Avenir LT Std 45 Book" panose="020B0502020203020204" pitchFamily="34" charset="0"/>
              </a:rPr>
              <a:t>Competitive Florida Partnership Grant:</a:t>
            </a:r>
          </a:p>
          <a:p>
            <a:r>
              <a:rPr lang="en-US" b="1" dirty="0">
                <a:latin typeface="Avenir LT Std 45 Book" panose="020B0502020203020204" pitchFamily="34" charset="0"/>
              </a:rPr>
              <a:t>Competitive Florida - Carrabelle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dirty="0">
                <a:latin typeface="Avenir LT Std 45 Book" panose="020B0502020203020204" pitchFamily="34" charset="0"/>
              </a:rPr>
              <a:t>Rural Infrastructure Fund (RIF) Planning Grant:</a:t>
            </a:r>
          </a:p>
          <a:p>
            <a:r>
              <a:rPr lang="en-US" b="1" dirty="0">
                <a:latin typeface="Avenir LT Std 45 Book" panose="020B0502020203020204" pitchFamily="34" charset="0"/>
              </a:rPr>
              <a:t>Campbellton Town Center Redevelopment Plan</a:t>
            </a:r>
          </a:p>
          <a:p>
            <a:endParaRPr lang="en-US" dirty="0">
              <a:latin typeface="Avenir LT Std 45 Book" panose="020B05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0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8288322" y="1121184"/>
            <a:ext cx="3238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Community Planning Technical Assistance (CPTA) Grant:</a:t>
            </a:r>
          </a:p>
          <a:p>
            <a:r>
              <a:rPr lang="en-US" b="1" dirty="0">
                <a:latin typeface="Avenir LT Std 45 Book" panose="020B0502020203020204" pitchFamily="34" charset="0"/>
              </a:rPr>
              <a:t>Apalachee Online</a:t>
            </a:r>
          </a:p>
          <a:p>
            <a:endParaRPr lang="en-US" b="1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Applicant</a:t>
            </a:r>
            <a:r>
              <a:rPr lang="en-US" dirty="0">
                <a:latin typeface="Avenir LT Std 45 Book" panose="020B0502020203020204" pitchFamily="34" charset="0"/>
              </a:rPr>
              <a:t>: ARPC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Purpose</a:t>
            </a:r>
            <a:r>
              <a:rPr lang="en-US" dirty="0">
                <a:latin typeface="Avenir LT Std 45 Book" panose="020B0502020203020204" pitchFamily="34" charset="0"/>
              </a:rPr>
              <a:t>: Digitize city and county planning maps and house all geographic data on a single, interactive, easy-to-use website.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Project Cost</a:t>
            </a:r>
            <a:r>
              <a:rPr lang="en-US" dirty="0">
                <a:latin typeface="Avenir LT Std 45 Book" panose="020B0502020203020204" pitchFamily="34" charset="0"/>
              </a:rPr>
              <a:t>: ~$65,000/phase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Phase 1</a:t>
            </a:r>
            <a:r>
              <a:rPr lang="en-US" dirty="0">
                <a:latin typeface="Avenir LT Std 45 Book" panose="020B0502020203020204" pitchFamily="34" charset="0"/>
              </a:rPr>
              <a:t>: FY 2018-2019</a:t>
            </a:r>
          </a:p>
          <a:p>
            <a:r>
              <a:rPr lang="en-US" u="sng" dirty="0">
                <a:latin typeface="Avenir LT Std 45 Book" panose="020B0502020203020204" pitchFamily="34" charset="0"/>
              </a:rPr>
              <a:t>Phase 2</a:t>
            </a:r>
            <a:r>
              <a:rPr lang="en-US" dirty="0">
                <a:latin typeface="Avenir LT Std 45 Book" panose="020B0502020203020204" pitchFamily="34" charset="0"/>
              </a:rPr>
              <a:t>: FY 2019-2020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613944" y="405161"/>
            <a:ext cx="590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CPTA GRANT – APALACHEE ONLINE, PHASE 1 AND PHASE 2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13964"/>
            <a:ext cx="7259438" cy="1452914"/>
          </a:xfrm>
          <a:prstGeom prst="rect">
            <a:avLst/>
          </a:prstGeom>
        </p:spPr>
      </p:pic>
      <p:pic>
        <p:nvPicPr>
          <p:cNvPr id="11" name="Picture 10" descr="A bridge over a body of water&#10;&#10;Description automatically generated">
            <a:extLst>
              <a:ext uri="{FF2B5EF4-FFF2-40B4-BE49-F238E27FC236}">
                <a16:creationId xmlns:a16="http://schemas.microsoft.com/office/drawing/2014/main" id="{1970628D-CB8B-4126-8BD9-037A2BFA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9" y="1079238"/>
            <a:ext cx="7544982" cy="38283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159B5B-6188-43FE-B03F-1CC75C9B56A7}"/>
              </a:ext>
            </a:extLst>
          </p:cNvPr>
          <p:cNvSpPr txBox="1"/>
          <p:nvPr/>
        </p:nvSpPr>
        <p:spPr>
          <a:xfrm>
            <a:off x="597309" y="5067743"/>
            <a:ext cx="24224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Homepage on Apalachee Online website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84A785-DAC0-4DFF-BBC1-A315E11BC13C}"/>
              </a:ext>
            </a:extLst>
          </p:cNvPr>
          <p:cNvSpPr/>
          <p:nvPr/>
        </p:nvSpPr>
        <p:spPr>
          <a:xfrm>
            <a:off x="597310" y="4907559"/>
            <a:ext cx="7544981" cy="75313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15B61DC5-B034-4B71-8EB1-DF6DE11C3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54" y="1093059"/>
            <a:ext cx="5637554" cy="33201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613944" y="405161"/>
            <a:ext cx="590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CPTA GRANT – APALACHEE ONLINE, PHASE 1 AND PHASE 2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19200"/>
            <a:ext cx="7259438" cy="1452914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2B4DA550-666D-4EFA-876A-A6BF62E2D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2" y="1094520"/>
            <a:ext cx="5647127" cy="33187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1BC6FA-37FE-470E-803B-FB7BB994C0C5}"/>
              </a:ext>
            </a:extLst>
          </p:cNvPr>
          <p:cNvSpPr txBox="1"/>
          <p:nvPr/>
        </p:nvSpPr>
        <p:spPr>
          <a:xfrm>
            <a:off x="385892" y="4489750"/>
            <a:ext cx="3289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Liberty County future land use map on Apalachee Online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29C83-4D07-4A22-8036-16AC71494910}"/>
              </a:ext>
            </a:extLst>
          </p:cNvPr>
          <p:cNvSpPr txBox="1"/>
          <p:nvPr/>
        </p:nvSpPr>
        <p:spPr>
          <a:xfrm>
            <a:off x="6168554" y="4489750"/>
            <a:ext cx="40927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Liberty County Department of Revenue (DOR) map on Apalachee Online</a:t>
            </a:r>
          </a:p>
        </p:txBody>
      </p:sp>
    </p:spTree>
    <p:extLst>
      <p:ext uri="{BB962C8B-B14F-4D97-AF65-F5344CB8AC3E}">
        <p14:creationId xmlns:p14="http://schemas.microsoft.com/office/powerpoint/2010/main" val="225289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00E8023-B27C-423F-AB36-49197413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90" y="1093059"/>
            <a:ext cx="5659217" cy="3320169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2443BD3-0E62-424E-B554-27F2A7C1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2" y="1093059"/>
            <a:ext cx="5647127" cy="3324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613944" y="405161"/>
            <a:ext cx="590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CPTA GRANT – APALACHEE ONLINE, PHASE 1 AND PHASE 2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19200"/>
            <a:ext cx="7259438" cy="1452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FEA900-459D-4088-AD69-00D8038139AE}"/>
              </a:ext>
            </a:extLst>
          </p:cNvPr>
          <p:cNvSpPr txBox="1"/>
          <p:nvPr/>
        </p:nvSpPr>
        <p:spPr>
          <a:xfrm>
            <a:off x="385892" y="4489750"/>
            <a:ext cx="3191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Liberty County demographic map on Apalachee Online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BB010-5073-4875-9AE7-A3898DA2AB7E}"/>
              </a:ext>
            </a:extLst>
          </p:cNvPr>
          <p:cNvSpPr txBox="1"/>
          <p:nvPr/>
        </p:nvSpPr>
        <p:spPr>
          <a:xfrm>
            <a:off x="6096000" y="4485573"/>
            <a:ext cx="2861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Liberty County utilities map on Apalachee Online</a:t>
            </a:r>
          </a:p>
        </p:txBody>
      </p:sp>
    </p:spTree>
    <p:extLst>
      <p:ext uri="{BB962C8B-B14F-4D97-AF65-F5344CB8AC3E}">
        <p14:creationId xmlns:p14="http://schemas.microsoft.com/office/powerpoint/2010/main" val="178878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613944" y="405161"/>
            <a:ext cx="590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CPTA GRANT – APALACHEE ONLINE, PHASE 1 AND PHASE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EA900-459D-4088-AD69-00D8038139AE}"/>
              </a:ext>
            </a:extLst>
          </p:cNvPr>
          <p:cNvSpPr txBox="1"/>
          <p:nvPr/>
        </p:nvSpPr>
        <p:spPr>
          <a:xfrm>
            <a:off x="10522591" y="1020714"/>
            <a:ext cx="11129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Post-Project: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Digitized version of Future Land Use Map for Town of Alford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1423BA8-A703-4264-BE7B-9E3C8EFBD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9"/>
          <a:stretch/>
        </p:blipFill>
        <p:spPr>
          <a:xfrm>
            <a:off x="4951688" y="1020714"/>
            <a:ext cx="5570903" cy="418542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7943BA8-373F-46D5-8360-7CE4E1B8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"/>
          <a:stretch/>
        </p:blipFill>
        <p:spPr>
          <a:xfrm>
            <a:off x="385891" y="1020714"/>
            <a:ext cx="4432800" cy="5014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2BB010-5073-4875-9AE7-A3898DA2AB7E}"/>
              </a:ext>
            </a:extLst>
          </p:cNvPr>
          <p:cNvSpPr txBox="1"/>
          <p:nvPr/>
        </p:nvSpPr>
        <p:spPr>
          <a:xfrm>
            <a:off x="2818701" y="5491659"/>
            <a:ext cx="1999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Pre-Project: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Original Future Land Use Map for Town of Alford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1EE85B-9410-4E5A-AFEE-2806A22E1AEE}"/>
              </a:ext>
            </a:extLst>
          </p:cNvPr>
          <p:cNvSpPr/>
          <p:nvPr/>
        </p:nvSpPr>
        <p:spPr>
          <a:xfrm>
            <a:off x="7665578" y="5910480"/>
            <a:ext cx="4526422" cy="57909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9D1E1E-CAF2-4528-9A71-CD9A198EC922}"/>
              </a:ext>
            </a:extLst>
          </p:cNvPr>
          <p:cNvSpPr txBox="1">
            <a:spLocks/>
          </p:cNvSpPr>
          <p:nvPr/>
        </p:nvSpPr>
        <p:spPr>
          <a:xfrm>
            <a:off x="7843615" y="6013880"/>
            <a:ext cx="4170348" cy="372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venir LT Std 45 Book" panose="020B0502020203020204"/>
              </a:rPr>
              <a:t>UP NEXT: COMPETITIVE FLORIDA</a:t>
            </a:r>
          </a:p>
        </p:txBody>
      </p:sp>
    </p:spTree>
    <p:extLst>
      <p:ext uri="{BB962C8B-B14F-4D97-AF65-F5344CB8AC3E}">
        <p14:creationId xmlns:p14="http://schemas.microsoft.com/office/powerpoint/2010/main" val="313180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1DBF5E-E4E8-4E73-BAA4-ACDD09670897}"/>
              </a:ext>
            </a:extLst>
          </p:cNvPr>
          <p:cNvSpPr txBox="1"/>
          <p:nvPr/>
        </p:nvSpPr>
        <p:spPr>
          <a:xfrm>
            <a:off x="7348756" y="1163129"/>
            <a:ext cx="42459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LT Std 45 Book" panose="020B0502020203020204" pitchFamily="34" charset="0"/>
              </a:rPr>
              <a:t>Competitive Florida Partnership Grant:</a:t>
            </a:r>
          </a:p>
          <a:p>
            <a:r>
              <a:rPr lang="en-US" b="1" dirty="0">
                <a:latin typeface="Avenir LT Std 45 Book" panose="020B0502020203020204" pitchFamily="34" charset="0"/>
              </a:rPr>
              <a:t>Competitive Florida - Carrabelle</a:t>
            </a:r>
          </a:p>
          <a:p>
            <a:endParaRPr lang="en-US" b="1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Applicant</a:t>
            </a:r>
            <a:r>
              <a:rPr lang="en-US" dirty="0">
                <a:latin typeface="Avenir LT Std 45 Book" panose="020B0502020203020204" pitchFamily="34" charset="0"/>
              </a:rPr>
              <a:t>: City of Carrabelle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Purpose</a:t>
            </a:r>
            <a:r>
              <a:rPr lang="en-US" dirty="0">
                <a:latin typeface="Avenir LT Std 45 Book" panose="020B0502020203020204" pitchFamily="34" charset="0"/>
              </a:rPr>
              <a:t>: Create community-driven, asset-based Economic Development Strategy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Grant Activities</a:t>
            </a:r>
            <a:r>
              <a:rPr lang="en-US" dirty="0">
                <a:latin typeface="Avenir LT Std 45 Book" panose="020B050202020302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LT Std 45 Book" panose="020B0502020203020204" pitchFamily="34" charset="0"/>
              </a:rPr>
              <a:t>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LT Std 45 Book" panose="020B0502020203020204" pitchFamily="34" charset="0"/>
              </a:rPr>
              <a:t>3 Public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LT Std 45 Book" panose="020B0502020203020204" pitchFamily="34" charset="0"/>
              </a:rPr>
              <a:t>Virtual Asset Mapping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LT Std 45 Book" panose="020B0502020203020204" pitchFamily="34" charset="0"/>
              </a:rPr>
              <a:t>Final Economic Development Strategy</a:t>
            </a:r>
          </a:p>
          <a:p>
            <a:endParaRPr lang="en-US" dirty="0">
              <a:latin typeface="Avenir LT Std 45 Book" panose="020B0502020203020204" pitchFamily="34" charset="0"/>
            </a:endParaRPr>
          </a:p>
          <a:p>
            <a:r>
              <a:rPr lang="en-US" u="sng" dirty="0">
                <a:latin typeface="Avenir LT Std 45 Book" panose="020B0502020203020204" pitchFamily="34" charset="0"/>
              </a:rPr>
              <a:t>Timeline</a:t>
            </a:r>
            <a:r>
              <a:rPr lang="en-US" dirty="0">
                <a:latin typeface="Avenir LT Std 45 Book" panose="020B0502020203020204" pitchFamily="34" charset="0"/>
              </a:rPr>
              <a:t>: FY 2020-2021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26E88-9BF0-455B-A04F-5DA0CB1C7774}"/>
              </a:ext>
            </a:extLst>
          </p:cNvPr>
          <p:cNvSpPr/>
          <p:nvPr/>
        </p:nvSpPr>
        <p:spPr>
          <a:xfrm>
            <a:off x="0" y="396989"/>
            <a:ext cx="10522592" cy="3775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4F9A-BE27-4C2F-A790-184732035720}"/>
              </a:ext>
            </a:extLst>
          </p:cNvPr>
          <p:cNvSpPr txBox="1"/>
          <p:nvPr/>
        </p:nvSpPr>
        <p:spPr>
          <a:xfrm>
            <a:off x="4437776" y="405161"/>
            <a:ext cx="60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itchFamily="50" charset="0"/>
              </a:rPr>
              <a:t>COMPETITIVE FLORIDA PARTNERSHIP GRANT - CARRABELLE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8FC03D-53FD-42B3-8188-42E04224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2" y="5386312"/>
            <a:ext cx="7259438" cy="1452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724CE8-E4B4-4BEE-9941-A6C78DE59E0F}"/>
              </a:ext>
            </a:extLst>
          </p:cNvPr>
          <p:cNvSpPr txBox="1"/>
          <p:nvPr/>
        </p:nvSpPr>
        <p:spPr>
          <a:xfrm>
            <a:off x="597310" y="5263201"/>
            <a:ext cx="2549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Aerial view of Carrabelle in Franklin County</a:t>
            </a:r>
          </a:p>
        </p:txBody>
      </p:sp>
      <p:pic>
        <p:nvPicPr>
          <p:cNvPr id="13" name="Picture 12" descr="A city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44996451-87EA-49F4-BFA9-91F21441A9E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7" b="-193"/>
          <a:stretch/>
        </p:blipFill>
        <p:spPr bwMode="auto">
          <a:xfrm>
            <a:off x="596260" y="1079238"/>
            <a:ext cx="6618272" cy="3988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139926-72E1-40EE-B95A-9B8DA8F5EFED}"/>
              </a:ext>
            </a:extLst>
          </p:cNvPr>
          <p:cNvSpPr/>
          <p:nvPr/>
        </p:nvSpPr>
        <p:spPr>
          <a:xfrm>
            <a:off x="596259" y="5062433"/>
            <a:ext cx="6618271" cy="168562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05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templates" id="{DBAEE532-9DA7-4D5B-9CC8-8B8FF1133B38}" vid="{2963552C-B26D-4F0C-B278-7CFCD794BF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TEMPLATES</Template>
  <TotalTime>403</TotalTime>
  <Words>860</Words>
  <Application>Microsoft Office PowerPoint</Application>
  <PresentationFormat>Widescreen</PresentationFormat>
  <Paragraphs>165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Avenir</vt:lpstr>
      <vt:lpstr>Avenir LT Std 45 Book</vt:lpstr>
      <vt:lpstr>Calibri</vt:lpstr>
      <vt:lpstr>Calibri Light</vt:lpstr>
      <vt:lpstr>Courier New</vt:lpstr>
      <vt:lpstr>Impact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Living Shore</dc:creator>
  <cp:lastModifiedBy>Caroline Smith</cp:lastModifiedBy>
  <cp:revision>27</cp:revision>
  <dcterms:created xsi:type="dcterms:W3CDTF">2021-02-01T17:06:07Z</dcterms:created>
  <dcterms:modified xsi:type="dcterms:W3CDTF">2021-05-20T14:02:11Z</dcterms:modified>
</cp:coreProperties>
</file>