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64" r:id="rId4"/>
    <p:sldId id="300" r:id="rId5"/>
    <p:sldId id="301" r:id="rId6"/>
    <p:sldId id="305" r:id="rId7"/>
    <p:sldId id="309" r:id="rId8"/>
    <p:sldId id="298" r:id="rId9"/>
    <p:sldId id="303" r:id="rId10"/>
    <p:sldId id="29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6283" autoAdjust="0"/>
  </p:normalViewPr>
  <p:slideViewPr>
    <p:cSldViewPr snapToGrid="0">
      <p:cViewPr>
        <p:scale>
          <a:sx n="88" d="100"/>
          <a:sy n="88" d="100"/>
        </p:scale>
        <p:origin x="240" y="-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014A-6575-4469-9C63-83A42CFCBE6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F99D-0CAB-42D9-B715-12091350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1F99D-0CAB-42D9-B715-12091350B3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8278-D83C-4C39-B641-B3194E63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E1C88-E14D-4F05-B6C0-B1DDC8389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423E-7F01-4AA0-AF51-F4D4A8C7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AF49-F6D0-4450-B852-B96E121F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2337-1E03-46F2-A836-BC894AFE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8C1B-F9D5-4D1B-80CD-F14A7654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68B68-05A7-45BC-9A81-90CA6101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6FB2-D2C9-49A1-B9B3-64B98E5D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7CB8-48A8-4999-BC5E-17B1E317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40C4-6FA5-4B32-8CA9-79412285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B85DC-E260-4CCE-B406-8440A081B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F05F8-95DE-4A96-B5D8-1FE3D1ABC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24375-613A-4F8E-8533-5DFA4DE5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B919-A8FE-478B-8013-409A440D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132B-B231-45F5-B329-A1721BF9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8FB2-1A31-4728-B0C1-E10522E3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27AD-F319-4899-92EC-99E31232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B23A9-3274-4B40-9C59-A2566569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D8643-F559-4EC4-B153-FF07C0A9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5320-2805-44CC-89CC-A9015D3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54B0-EB03-4B6F-AE09-0D0C896C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013D-9355-46AA-BDF8-1C638B78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AFE-FBF1-4664-B2BC-81BBCFE9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76CB8-FB68-44BB-B278-B93D4603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5B799-25A2-42E4-814F-721E910C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0B4F-89D9-43A6-BFA9-67AC9182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E365-E106-4D46-8A18-9D7561D0C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53081-72FF-4733-BA0C-8897E222B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E5BEF-2873-4B64-BF72-D0CB78D8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CF19F-1364-4CBC-9917-598C2480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9E50-B955-4FE4-A665-06F17FBB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71C4-E282-4586-AB33-04928187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4A4F-E398-4E0D-9B4D-461779E4E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29B30-C582-46A5-981B-CE1E99904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3356C-F13C-4B53-B72E-FF6F9AA5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88C52-5836-434E-AC4A-BC8198680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B46AE-4B75-45BE-8835-0290BEEB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84BD7-932E-49E7-B629-4C0E54C7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935EB-196C-43A3-9723-B618CAF9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2632-0C15-4FE3-8243-F2F811CD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1E206-097D-4FEA-9092-D20B893D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5BAB1-AADE-4263-BAF5-EACA34B9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6DDE4-A8FE-4AB2-9B1D-56D769A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5B722-09A3-4C09-8E11-74917F1D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A7BCF-15C9-41FD-92FF-B611B682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9328-5C7E-467B-9C6D-12EB44A7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75AE-AD84-4AF1-966A-F22B1CF0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C14D0-22D2-49AE-8E62-1FC79010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0583-BBBF-491F-90A5-0D939C7E3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C05DB-1876-48E8-9A33-215F16A4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0C734-5B28-4776-919B-6929F2C2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F83DE-2AB0-468D-858E-ACD6F920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5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56D1-9A7C-4BDD-A6F7-FA35C00F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20AED-4DEA-41A8-B692-9AC7A68FA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C44FE-176C-407E-B439-7D0EE2FCB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99DC1-9D3A-46E3-BD12-975F879A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27033-68AF-4598-B9ED-0618DB75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6C800-A622-419D-9A70-F45C1FAD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89D79-B25B-45BA-A4EC-E90B6367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00F49-F01F-471B-BD80-7A98B29A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1DA0-4A0A-4D0E-801D-D29FE35EB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50C8-F140-459B-86DF-022043AD0D4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531F8-AFC3-40DC-910A-B0B773FC6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9026-8324-4582-AA82-254F910D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E9E2-4886-4FA6-851C-1AF9915B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Smith@arpc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Smith@arp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tree, outdoor, resort&#10;&#10;Description automatically generated">
            <a:extLst>
              <a:ext uri="{FF2B5EF4-FFF2-40B4-BE49-F238E27FC236}">
                <a16:creationId xmlns:a16="http://schemas.microsoft.com/office/drawing/2014/main" id="{0AE66DDE-1A80-4A92-8B7D-7CB596D1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0" y="-1"/>
            <a:ext cx="12240517" cy="7082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10A251-043C-44E9-AA1A-EA001F1688DC}"/>
              </a:ext>
            </a:extLst>
          </p:cNvPr>
          <p:cNvSpPr/>
          <p:nvPr/>
        </p:nvSpPr>
        <p:spPr>
          <a:xfrm>
            <a:off x="5176008" y="2004968"/>
            <a:ext cx="6014906" cy="290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2EF16-AC91-4358-BD71-1CD30A28B407}"/>
              </a:ext>
            </a:extLst>
          </p:cNvPr>
          <p:cNvSpPr txBox="1"/>
          <p:nvPr/>
        </p:nvSpPr>
        <p:spPr>
          <a:xfrm>
            <a:off x="5314436" y="2166890"/>
            <a:ext cx="6077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" pitchFamily="50" charset="0"/>
              </a:rPr>
              <a:t>Economic Development Administration (EDA)</a:t>
            </a:r>
          </a:p>
          <a:p>
            <a:r>
              <a:rPr lang="en-US" sz="2400" dirty="0">
                <a:latin typeface="Avenir" pitchFamily="50" charset="0"/>
              </a:rPr>
              <a:t>Build Back Better Regional Challenge</a:t>
            </a:r>
          </a:p>
          <a:p>
            <a:r>
              <a:rPr lang="en-US" sz="1600" b="1" i="1" dirty="0">
                <a:latin typeface="Avenir" pitchFamily="50" charset="0"/>
              </a:rPr>
              <a:t>Grant Application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BB436-D32D-41C7-85EF-73A044FF9F51}"/>
              </a:ext>
            </a:extLst>
          </p:cNvPr>
          <p:cNvSpPr txBox="1"/>
          <p:nvPr/>
        </p:nvSpPr>
        <p:spPr>
          <a:xfrm>
            <a:off x="5314436" y="3557768"/>
            <a:ext cx="51091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" pitchFamily="50" charset="0"/>
              </a:rPr>
              <a:t>Caroline Smith</a:t>
            </a:r>
          </a:p>
          <a:p>
            <a:r>
              <a:rPr lang="en-US" sz="1600" dirty="0">
                <a:latin typeface="Avenir" pitchFamily="50" charset="0"/>
              </a:rPr>
              <a:t>ARPC Economic Development Manager</a:t>
            </a:r>
          </a:p>
          <a:p>
            <a:r>
              <a:rPr lang="en-US" sz="1600" dirty="0">
                <a:latin typeface="Avenir" pitchFamily="50" charset="0"/>
              </a:rPr>
              <a:t>(850) 488-6211 ext. 108</a:t>
            </a:r>
          </a:p>
          <a:p>
            <a:r>
              <a:rPr lang="en-US" sz="1600" dirty="0">
                <a:latin typeface="Avenir" pitchFamily="50" charset="0"/>
                <a:hlinkClick r:id="rId3"/>
              </a:rPr>
              <a:t>CSmith@arpc.org</a:t>
            </a:r>
            <a:r>
              <a:rPr lang="en-US" sz="1600" dirty="0">
                <a:latin typeface="Avenir" pitchFamily="50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7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67329" y="1334411"/>
            <a:ext cx="83366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Next Steps</a:t>
            </a:r>
          </a:p>
          <a:p>
            <a:endParaRPr lang="en-US" sz="2000" b="1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Phase 1 awards will be announced mid-December 2021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If awarded funding, ARPC will work with partners to finalize planning activities toward the Phase 2 application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Phase 2 applications will be submitted (and likely awarded) in 2022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endParaRPr lang="en-US" b="1" dirty="0">
              <a:latin typeface="Avenir LT Std 45 Book" panose="020B0502020203020204" pitchFamily="34" charset="0"/>
            </a:endParaRPr>
          </a:p>
          <a:p>
            <a:r>
              <a:rPr lang="en-US" b="1" dirty="0">
                <a:latin typeface="Avenir LT Std 45 Book" panose="020B0502020203020204" pitchFamily="34" charset="0"/>
              </a:rPr>
              <a:t>ARPC staff will provide future updates on application status and activities related to the EDA Build Back Better Regional Challenge.</a:t>
            </a:r>
          </a:p>
          <a:p>
            <a:endParaRPr lang="en-US" dirty="0">
              <a:latin typeface="Avenir LT Std 45 Book" panose="020B05020202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7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tree, outdoor, resort&#10;&#10;Description automatically generated">
            <a:extLst>
              <a:ext uri="{FF2B5EF4-FFF2-40B4-BE49-F238E27FC236}">
                <a16:creationId xmlns:a16="http://schemas.microsoft.com/office/drawing/2014/main" id="{0AE66DDE-1A80-4A92-8B7D-7CB596D1A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0" y="-1"/>
            <a:ext cx="12240517" cy="70829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10A251-043C-44E9-AA1A-EA001F1688DC}"/>
              </a:ext>
            </a:extLst>
          </p:cNvPr>
          <p:cNvSpPr/>
          <p:nvPr/>
        </p:nvSpPr>
        <p:spPr>
          <a:xfrm>
            <a:off x="5704514" y="2004967"/>
            <a:ext cx="5276675" cy="1828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2EF16-AC91-4358-BD71-1CD30A28B407}"/>
              </a:ext>
            </a:extLst>
          </p:cNvPr>
          <p:cNvSpPr txBox="1"/>
          <p:nvPr/>
        </p:nvSpPr>
        <p:spPr>
          <a:xfrm>
            <a:off x="5943611" y="2166890"/>
            <a:ext cx="411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" pitchFamily="50" charset="0"/>
              </a:rPr>
              <a:t>Questions?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BB436-D32D-41C7-85EF-73A044FF9F51}"/>
              </a:ext>
            </a:extLst>
          </p:cNvPr>
          <p:cNvSpPr txBox="1"/>
          <p:nvPr/>
        </p:nvSpPr>
        <p:spPr>
          <a:xfrm>
            <a:off x="5955916" y="2612483"/>
            <a:ext cx="51091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" pitchFamily="50" charset="0"/>
              </a:rPr>
              <a:t>Caroline Smith</a:t>
            </a:r>
          </a:p>
          <a:p>
            <a:r>
              <a:rPr lang="en-US" sz="1600" dirty="0">
                <a:latin typeface="Avenir" pitchFamily="50" charset="0"/>
              </a:rPr>
              <a:t>ARPC Economic Development Manager</a:t>
            </a:r>
          </a:p>
          <a:p>
            <a:r>
              <a:rPr lang="en-US" sz="1600" dirty="0">
                <a:latin typeface="Avenir" pitchFamily="50" charset="0"/>
              </a:rPr>
              <a:t>(850) 488-6211 ext. 108</a:t>
            </a:r>
          </a:p>
          <a:p>
            <a:r>
              <a:rPr lang="en-US" sz="1600" dirty="0">
                <a:latin typeface="Avenir" pitchFamily="50" charset="0"/>
                <a:hlinkClick r:id="rId4"/>
              </a:rPr>
              <a:t>CSmith@arpc.org</a:t>
            </a:r>
            <a:r>
              <a:rPr lang="en-US" sz="1600" dirty="0">
                <a:latin typeface="Avenir" pitchFamily="50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92966" y="1334411"/>
            <a:ext cx="9533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U.S. Department of Commerce’s Economic Development Administration (EDA) </a:t>
            </a:r>
            <a:r>
              <a:rPr lang="en-US" sz="2000" dirty="0">
                <a:latin typeface="Avenir LT Std 45 Book" panose="020B0502020203020204" pitchFamily="34" charset="0"/>
              </a:rPr>
              <a:t>created a new grant opportunity under American Rescue Plan Act funding called the “</a:t>
            </a:r>
            <a:r>
              <a:rPr lang="en-US" sz="2000" i="1" dirty="0">
                <a:latin typeface="Avenir LT Std 45 Book" panose="020B0502020203020204" pitchFamily="34" charset="0"/>
              </a:rPr>
              <a:t>Build Back Better Regional Challenge (BBBRC)</a:t>
            </a:r>
            <a:r>
              <a:rPr lang="en-US" sz="2000" dirty="0">
                <a:latin typeface="Avenir LT Std 45 Book" panose="020B0502020203020204" pitchFamily="34" charset="0"/>
              </a:rPr>
              <a:t>.”</a:t>
            </a:r>
          </a:p>
          <a:p>
            <a:endParaRPr lang="en-US" sz="2000" dirty="0">
              <a:latin typeface="Avenir LT Std 45 Book" panose="020B0502020203020204" pitchFamily="34" charset="0"/>
            </a:endParaRPr>
          </a:p>
          <a:p>
            <a:r>
              <a:rPr lang="en-US" sz="2000" dirty="0">
                <a:latin typeface="Avenir LT Std 45 Book" panose="020B0502020203020204" pitchFamily="34" charset="0"/>
              </a:rPr>
              <a:t>The BBBRC grant aligns with EDA’s </a:t>
            </a:r>
            <a:r>
              <a:rPr lang="en-US" sz="2000" b="1" dirty="0">
                <a:latin typeface="Avenir LT Std 45 Book" panose="020B0502020203020204" pitchFamily="34" charset="0"/>
              </a:rPr>
              <a:t>updated investment priorities</a:t>
            </a:r>
            <a:r>
              <a:rPr lang="en-US" sz="2000" dirty="0">
                <a:latin typeface="Avenir LT Std 45 Book" panose="020B0502020203020204" pitchFamily="34" charset="0"/>
              </a:rPr>
              <a:t>: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highlight>
                  <a:srgbClr val="00FFFF"/>
                </a:highlight>
                <a:latin typeface="Avenir LT Std 45 Book" panose="020B0502020203020204" pitchFamily="34" charset="0"/>
              </a:rPr>
              <a:t>Equity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Recovery &amp; Resilience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Workforce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Manufacturing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highlight>
                  <a:srgbClr val="00FFFF"/>
                </a:highlight>
                <a:latin typeface="Avenir LT Std 45 Book" panose="020B0502020203020204" pitchFamily="34" charset="0"/>
              </a:rPr>
              <a:t>Technology-Based Economic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highlight>
                  <a:srgbClr val="00FFFF"/>
                </a:highlight>
                <a:latin typeface="Avenir LT Std 45 Book" panose="020B0502020203020204" pitchFamily="34" charset="0"/>
              </a:rPr>
              <a:t>Environmentally-Sustainable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Exports and FDI</a:t>
            </a:r>
          </a:p>
          <a:p>
            <a:pPr lvl="1"/>
            <a:endParaRPr lang="en-US" dirty="0">
              <a:latin typeface="Avenir LT Std 45 Book" panose="020B0502020203020204" pitchFamily="34" charset="0"/>
            </a:endParaRPr>
          </a:p>
          <a:p>
            <a:r>
              <a:rPr lang="en-US" sz="1400" dirty="0">
                <a:latin typeface="Avenir LT Std 45 Book" panose="020B0502020203020204" pitchFamily="34" charset="0"/>
              </a:rPr>
              <a:t>*highlighted priorities added in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54685-A604-415D-99D1-8E26F605B663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9C5EB1E-0C70-43F5-9AF3-1BBF4575A237}"/>
              </a:ext>
            </a:extLst>
          </p:cNvPr>
          <p:cNvSpPr/>
          <p:nvPr/>
        </p:nvSpPr>
        <p:spPr>
          <a:xfrm rot="16200000">
            <a:off x="7646711" y="2144296"/>
            <a:ext cx="2327753" cy="342400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 descr="EDA Investing in America's Communities: American Rescue Plan logo">
            <a:extLst>
              <a:ext uri="{FF2B5EF4-FFF2-40B4-BE49-F238E27FC236}">
                <a16:creationId xmlns:a16="http://schemas.microsoft.com/office/drawing/2014/main" id="{C6540718-F03C-43CF-B21B-F1AFB25E2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98" y="2646902"/>
            <a:ext cx="2361362" cy="233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0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67329" y="1334411"/>
            <a:ext cx="57684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Grant Overview – EDA Build Back Better Regional Challenge</a:t>
            </a:r>
          </a:p>
          <a:p>
            <a:endParaRPr lang="en-US" sz="2000" b="1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Avenir LT Std 45 Book" panose="020B0502020203020204" pitchFamily="34" charset="0"/>
              </a:rPr>
              <a:t>Grant Purpose: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or grow a regional industry cluster.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Industry Cluster?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Industry clusters are a collection of related businesses, subindustries, educational institutions, and other partners that are geographically close to each other with aligned interests. The proximity and alignment give the entities a </a:t>
            </a:r>
            <a:r>
              <a:rPr lang="en-US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advantage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  <p:pic>
        <p:nvPicPr>
          <p:cNvPr id="1026" name="Picture 2" descr="Silicon Valley (TV series) - Wikipedia">
            <a:extLst>
              <a:ext uri="{FF2B5EF4-FFF2-40B4-BE49-F238E27FC236}">
                <a16:creationId xmlns:a16="http://schemas.microsoft.com/office/drawing/2014/main" id="{41A8E9AC-58CE-4D2C-B661-E0554B4C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75" y="3429000"/>
            <a:ext cx="3118615" cy="17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Triangle Foundation Breaks Ground on Two Million Square Feet | Research  Triangle Park">
            <a:extLst>
              <a:ext uri="{FF2B5EF4-FFF2-40B4-BE49-F238E27FC236}">
                <a16:creationId xmlns:a16="http://schemas.microsoft.com/office/drawing/2014/main" id="{AC79D01D-8F26-4477-90DF-55CF443F3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14794"/>
          <a:stretch/>
        </p:blipFill>
        <p:spPr bwMode="auto">
          <a:xfrm>
            <a:off x="7403976" y="844015"/>
            <a:ext cx="3118615" cy="25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5E6C3-63DB-48D8-9931-267B26FEF789}"/>
              </a:ext>
            </a:extLst>
          </p:cNvPr>
          <p:cNvSpPr txBox="1"/>
          <p:nvPr/>
        </p:nvSpPr>
        <p:spPr>
          <a:xfrm>
            <a:off x="7403975" y="5177202"/>
            <a:ext cx="31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examples of successful industry clusters include Research Triangle and Silicon Valley.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254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67329" y="1334411"/>
            <a:ext cx="83366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Grant Overview – EDA Build Back Better Regional Challenge</a:t>
            </a:r>
          </a:p>
          <a:p>
            <a:endParaRPr lang="en-US" sz="2000" b="1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2-step grant application process:</a:t>
            </a:r>
          </a:p>
          <a:p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$500,000 in planning dollars to get projects ready for implementation and work on Phase 2 application. 50-60 regions from across U.S. will be awarded Phase 1 funding. </a:t>
            </a:r>
          </a:p>
          <a:p>
            <a:pPr lv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$25-$75 million may be awarded per proposal for implementation. 20-30 regions from across U.S. will be awarded Phase 2 funding.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4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67329" y="1334411"/>
            <a:ext cx="94552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Grant Overview – EDA Build Back Better Regional Challenge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ARPC submitted application for </a:t>
            </a:r>
            <a:r>
              <a:rPr lang="en-US" b="1" dirty="0">
                <a:latin typeface="Avenir LT Std 45 Book" panose="020B0502020203020204" pitchFamily="34" charset="0"/>
              </a:rPr>
              <a:t>Phase 1 </a:t>
            </a:r>
            <a:r>
              <a:rPr lang="en-US" dirty="0">
                <a:latin typeface="Avenir LT Std 45 Book" panose="020B0502020203020204" pitchFamily="34" charset="0"/>
              </a:rPr>
              <a:t>funding in October 2021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Proposed geography covers 9-county Apalachee Region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No match required for Phase 1 funding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Collaborative, multi-entity application process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ARPC proposal includes </a:t>
            </a:r>
            <a:r>
              <a:rPr lang="en-US" dirty="0">
                <a:highlight>
                  <a:srgbClr val="00FFFF"/>
                </a:highlight>
                <a:latin typeface="Avenir LT Std 45 Book" panose="020B0502020203020204" pitchFamily="34" charset="0"/>
              </a:rPr>
              <a:t>set of 8 projects</a:t>
            </a:r>
            <a:r>
              <a:rPr lang="en-US" dirty="0">
                <a:latin typeface="Avenir LT Std 45 Book" panose="020B0502020203020204" pitchFamily="34" charset="0"/>
              </a:rPr>
              <a:t>, covering: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Agricultural technology, including </a:t>
            </a:r>
            <a:r>
              <a:rPr lang="en-US" u="sng" dirty="0">
                <a:latin typeface="Avenir LT Std 45 Book" panose="020B0502020203020204" pitchFamily="34" charset="0"/>
              </a:rPr>
              <a:t>industrial hemp processing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Transportation enhancements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Entrepreneurship and workforce support</a:t>
            </a:r>
          </a:p>
          <a:p>
            <a:pPr lvl="1"/>
            <a:endParaRPr lang="en-US" dirty="0">
              <a:latin typeface="Avenir LT Std 45 Book" panose="020B0502020203020204" pitchFamily="34" charset="0"/>
            </a:endParaRPr>
          </a:p>
          <a:p>
            <a:r>
              <a:rPr lang="en-US" b="1" dirty="0">
                <a:latin typeface="Avenir LT Std 45 Book" panose="020B0502020203020204" pitchFamily="34" charset="0"/>
              </a:rPr>
              <a:t>Total EDA request: appx. $500,000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3F5D8-5C84-4666-B877-85DFC03D0282}"/>
              </a:ext>
            </a:extLst>
          </p:cNvPr>
          <p:cNvSpPr txBox="1"/>
          <p:nvPr/>
        </p:nvSpPr>
        <p:spPr>
          <a:xfrm>
            <a:off x="1067329" y="1334411"/>
            <a:ext cx="945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Overview of Proposed Projects </a:t>
            </a:r>
            <a:r>
              <a:rPr lang="en-US" sz="2000" dirty="0">
                <a:latin typeface="Avenir LT Std 45 Book" panose="020B0502020203020204" pitchFamily="34" charset="0"/>
              </a:rPr>
              <a:t>(Part I)</a:t>
            </a:r>
            <a:endParaRPr lang="en-US" dirty="0">
              <a:latin typeface="Avenir LT Std 45 Book" panose="020B0502020203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74F5B9-138F-492B-BEA4-8F7852364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52050"/>
              </p:ext>
            </p:extLst>
          </p:nvPr>
        </p:nvGraphicFramePr>
        <p:xfrm>
          <a:off x="1067329" y="1851779"/>
          <a:ext cx="9455265" cy="428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1053">
                  <a:extLst>
                    <a:ext uri="{9D8B030D-6E8A-4147-A177-3AD203B41FA5}">
                      <a16:colId xmlns:a16="http://schemas.microsoft.com/office/drawing/2014/main" val="4076892705"/>
                    </a:ext>
                  </a:extLst>
                </a:gridCol>
                <a:gridCol w="1891053">
                  <a:extLst>
                    <a:ext uri="{9D8B030D-6E8A-4147-A177-3AD203B41FA5}">
                      <a16:colId xmlns:a16="http://schemas.microsoft.com/office/drawing/2014/main" val="3858207427"/>
                    </a:ext>
                  </a:extLst>
                </a:gridCol>
                <a:gridCol w="1464279">
                  <a:extLst>
                    <a:ext uri="{9D8B030D-6E8A-4147-A177-3AD203B41FA5}">
                      <a16:colId xmlns:a16="http://schemas.microsoft.com/office/drawing/2014/main" val="3093148590"/>
                    </a:ext>
                  </a:extLst>
                </a:gridCol>
                <a:gridCol w="2317827">
                  <a:extLst>
                    <a:ext uri="{9D8B030D-6E8A-4147-A177-3AD203B41FA5}">
                      <a16:colId xmlns:a16="http://schemas.microsoft.com/office/drawing/2014/main" val="870480784"/>
                    </a:ext>
                  </a:extLst>
                </a:gridCol>
                <a:gridCol w="1891053">
                  <a:extLst>
                    <a:ext uri="{9D8B030D-6E8A-4147-A177-3AD203B41FA5}">
                      <a16:colId xmlns:a16="http://schemas.microsoft.com/office/drawing/2014/main" val="596864740"/>
                    </a:ext>
                  </a:extLst>
                </a:gridCol>
              </a:tblGrid>
              <a:tr h="691057">
                <a:tc>
                  <a:txBody>
                    <a:bodyPr/>
                    <a:lstStyle/>
                    <a:p>
                      <a:r>
                        <a:rPr lang="en-US" sz="16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 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EDA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Match $ /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 / Service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53053"/>
                  </a:ext>
                </a:extLst>
              </a:tr>
              <a:tr h="1261256">
                <a:tc>
                  <a:txBody>
                    <a:bodyPr/>
                    <a:lstStyle/>
                    <a:p>
                      <a:r>
                        <a:rPr lang="en-US" sz="1600" dirty="0"/>
                        <a:t>Intermodal Logistics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 of Gretna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$1,000,000 FL Dept. of Economic Opportunity (DEO) Rural Infrastructure Fund (RIF)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I-10 Interchange, Gadsden County. Serves ARPC Region.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00400"/>
                  </a:ext>
                </a:extLst>
              </a:tr>
              <a:tr h="691057">
                <a:tc>
                  <a:txBody>
                    <a:bodyPr/>
                    <a:lstStyle/>
                    <a:p>
                      <a:r>
                        <a:rPr lang="en-US" sz="1600" dirty="0"/>
                        <a:t>Railroad Switchyard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Florida Dept. of Transportation (FDOT)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$1,000,000 FDOT and FGA Railroad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Railroad Switchyard in Leon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16562"/>
                  </a:ext>
                </a:extLst>
              </a:tr>
              <a:tr h="796583">
                <a:tc>
                  <a:txBody>
                    <a:bodyPr/>
                    <a:lstStyle/>
                    <a:p>
                      <a:r>
                        <a:rPr lang="en-US" sz="1600" dirty="0"/>
                        <a:t>Commercial Vehicle Driving Program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Tallahassee Community College (TCC)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$2,365,101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Tallahassee, Leon County. Drivers serve Region.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779626"/>
                  </a:ext>
                </a:extLst>
              </a:tr>
              <a:tr h="691057">
                <a:tc>
                  <a:txBody>
                    <a:bodyPr/>
                    <a:lstStyle/>
                    <a:p>
                      <a:r>
                        <a:rPr lang="en-US" sz="1600" dirty="0"/>
                        <a:t>Revolving Loan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Apalachee Regional Planning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$300,000 Franklin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ARPC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5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75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3F5D8-5C84-4666-B877-85DFC03D0282}"/>
              </a:ext>
            </a:extLst>
          </p:cNvPr>
          <p:cNvSpPr txBox="1"/>
          <p:nvPr/>
        </p:nvSpPr>
        <p:spPr>
          <a:xfrm>
            <a:off x="1067329" y="1334411"/>
            <a:ext cx="945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Overview of Proposed Projects </a:t>
            </a:r>
            <a:r>
              <a:rPr lang="en-US" sz="2000" dirty="0">
                <a:latin typeface="Avenir LT Std 45 Book" panose="020B0502020203020204" pitchFamily="34" charset="0"/>
              </a:rPr>
              <a:t>(Part II)</a:t>
            </a:r>
            <a:endParaRPr lang="en-US" dirty="0">
              <a:latin typeface="Avenir LT Std 45 Book" panose="020B0502020203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74F5B9-138F-492B-BEA4-8F7852364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4561"/>
              </p:ext>
            </p:extLst>
          </p:nvPr>
        </p:nvGraphicFramePr>
        <p:xfrm>
          <a:off x="1067329" y="1851779"/>
          <a:ext cx="9455265" cy="43605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1053">
                  <a:extLst>
                    <a:ext uri="{9D8B030D-6E8A-4147-A177-3AD203B41FA5}">
                      <a16:colId xmlns:a16="http://schemas.microsoft.com/office/drawing/2014/main" val="4076892705"/>
                    </a:ext>
                  </a:extLst>
                </a:gridCol>
                <a:gridCol w="1891053">
                  <a:extLst>
                    <a:ext uri="{9D8B030D-6E8A-4147-A177-3AD203B41FA5}">
                      <a16:colId xmlns:a16="http://schemas.microsoft.com/office/drawing/2014/main" val="3858207427"/>
                    </a:ext>
                  </a:extLst>
                </a:gridCol>
                <a:gridCol w="1464279">
                  <a:extLst>
                    <a:ext uri="{9D8B030D-6E8A-4147-A177-3AD203B41FA5}">
                      <a16:colId xmlns:a16="http://schemas.microsoft.com/office/drawing/2014/main" val="3093148590"/>
                    </a:ext>
                  </a:extLst>
                </a:gridCol>
                <a:gridCol w="2317827">
                  <a:extLst>
                    <a:ext uri="{9D8B030D-6E8A-4147-A177-3AD203B41FA5}">
                      <a16:colId xmlns:a16="http://schemas.microsoft.com/office/drawing/2014/main" val="870480784"/>
                    </a:ext>
                  </a:extLst>
                </a:gridCol>
                <a:gridCol w="1891053">
                  <a:extLst>
                    <a:ext uri="{9D8B030D-6E8A-4147-A177-3AD203B41FA5}">
                      <a16:colId xmlns:a16="http://schemas.microsoft.com/office/drawing/2014/main" val="596864740"/>
                    </a:ext>
                  </a:extLst>
                </a:gridCol>
              </a:tblGrid>
              <a:tr h="691057">
                <a:tc>
                  <a:txBody>
                    <a:bodyPr/>
                    <a:lstStyle/>
                    <a:p>
                      <a:r>
                        <a:rPr lang="en-US" sz="16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 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EDA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Match $ /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Location / Service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53053"/>
                  </a:ext>
                </a:extLst>
              </a:tr>
              <a:tr h="1088638">
                <a:tc>
                  <a:txBody>
                    <a:bodyPr/>
                    <a:lstStyle/>
                    <a:p>
                      <a:r>
                        <a:rPr lang="en-US" sz="1600" dirty="0"/>
                        <a:t>Community Catalysts &amp; Entrepreneurial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Innovation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$5,000,000 in-kind/Innovation Park/TBD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Serves ARPC Region. 7 centers located in rural ARPC counties.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900400"/>
                  </a:ext>
                </a:extLst>
              </a:tr>
              <a:tr h="691057">
                <a:tc>
                  <a:txBody>
                    <a:bodyPr/>
                    <a:lstStyle/>
                    <a:p>
                      <a:r>
                        <a:rPr lang="en-US" sz="1600" dirty="0"/>
                        <a:t>Entrepreneurship &amp; Commercialization of Tech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Innovation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Innovation Park/TBD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Entire ARPC Region.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16562"/>
                  </a:ext>
                </a:extLst>
              </a:tr>
              <a:tr h="796583">
                <a:tc>
                  <a:txBody>
                    <a:bodyPr/>
                    <a:lstStyle/>
                    <a:p>
                      <a:r>
                        <a:rPr lang="en-US" sz="1600" dirty="0"/>
                        <a:t>Nexus Hub and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Florida A&amp;M University (FAMU)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$9,500,000 Hub; $5,125,000 Gateway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 of 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FAMU Main Campus. Regional service.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779626"/>
                  </a:ext>
                </a:extLst>
              </a:tr>
              <a:tr h="691057">
                <a:tc>
                  <a:txBody>
                    <a:bodyPr/>
                    <a:lstStyle/>
                    <a:p>
                      <a:r>
                        <a:rPr lang="en-US" sz="1600" dirty="0"/>
                        <a:t>Industrial Hemp Processing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Florida A&amp;M University (FAMU)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$9,250,000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Industry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Gadsden County. Serves ARPC Region.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5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53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67329" y="997055"/>
            <a:ext cx="919525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Application “Wins”</a:t>
            </a:r>
          </a:p>
          <a:p>
            <a:endParaRPr lang="en-US" sz="2000" b="1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Avenir LT Std 45 Book" panose="020B0502020203020204" pitchFamily="34" charset="0"/>
              </a:rPr>
              <a:t>Developed new and strengthened existing relationships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 requires the applicant (ARPC) to form a “project coalition” with public and private partners from across the Region.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urrent members include: 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A&amp;M University (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merged applications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Park in Tallahassee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Department of Agriculture and Consumer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Department of Transportation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State 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Tallahassee Community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Florida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Tallahassee-Leon County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Economic Vitality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conomic Development Councils and Chambers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FGA and AN Railroad Operators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1DBF5E-E4E8-4E73-BAA4-ACDD09670897}"/>
              </a:ext>
            </a:extLst>
          </p:cNvPr>
          <p:cNvSpPr txBox="1"/>
          <p:nvPr/>
        </p:nvSpPr>
        <p:spPr>
          <a:xfrm>
            <a:off x="1067329" y="997054"/>
            <a:ext cx="919525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LT Std 45 Book" panose="020B0502020203020204" pitchFamily="34" charset="0"/>
              </a:rPr>
              <a:t>Application “Wins” </a:t>
            </a:r>
            <a:r>
              <a:rPr lang="en-US" sz="2000" dirty="0">
                <a:latin typeface="Avenir LT Std 45 Book" panose="020B0502020203020204" pitchFamily="34" charset="0"/>
              </a:rPr>
              <a:t>(continued)</a:t>
            </a:r>
          </a:p>
          <a:p>
            <a:endParaRPr lang="en-US" sz="2000" b="1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Avenir LT Std 45 Book" panose="020B0502020203020204" pitchFamily="34" charset="0"/>
              </a:rPr>
              <a:t>Strengthened ARPC relationship with Economic Development Administration</a:t>
            </a:r>
          </a:p>
          <a:p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Avenir LT Std 45 Book" panose="020B0502020203020204" pitchFamily="34" charset="0"/>
              </a:rPr>
              <a:t>Built on foundation set by 850 Hemp Summit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Set stage for creating first industrial hemp processing facility in Apalachee Region</a:t>
            </a:r>
          </a:p>
          <a:p>
            <a:pPr lvl="1"/>
            <a:endParaRPr lang="en-US" dirty="0">
              <a:latin typeface="Avenir LT Std 45 Book" panose="020B05020202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Avenir LT Std 45 Book" panose="020B0502020203020204" pitchFamily="34" charset="0"/>
              </a:rPr>
              <a:t>Provided lessons learned </a:t>
            </a:r>
            <a:r>
              <a:rPr lang="en-US" dirty="0">
                <a:latin typeface="Avenir LT Std 45 Book" panose="020B0502020203020204" pitchFamily="34" charset="0"/>
              </a:rPr>
              <a:t>for future regional initiatives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Expanding outreach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Actively telling narrative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venir LT Std 45 Book" panose="020B0502020203020204" pitchFamily="34" charset="0"/>
              </a:rPr>
              <a:t>Increasing transparency in economic development activities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26E88-9BF0-455B-A04F-5DA0CB1C7774}"/>
              </a:ext>
            </a:extLst>
          </p:cNvPr>
          <p:cNvSpPr/>
          <p:nvPr/>
        </p:nvSpPr>
        <p:spPr>
          <a:xfrm>
            <a:off x="0" y="396989"/>
            <a:ext cx="10522592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4F9A-BE27-4C2F-A790-184732035720}"/>
              </a:ext>
            </a:extLst>
          </p:cNvPr>
          <p:cNvSpPr txBox="1"/>
          <p:nvPr/>
        </p:nvSpPr>
        <p:spPr>
          <a:xfrm>
            <a:off x="6417892" y="405161"/>
            <a:ext cx="41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" pitchFamily="50" charset="0"/>
              </a:rPr>
              <a:t>EDA Build Back Better Regional Challenge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D8FC03D-53FD-42B3-8188-42E04224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2" y="5386312"/>
            <a:ext cx="7259438" cy="1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templates" id="{DBAEE532-9DA7-4D5B-9CC8-8B8FF1133B38}" vid="{2963552C-B26D-4F0C-B278-7CFCD794BF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TEMPLATES</Template>
  <TotalTime>904</TotalTime>
  <Words>842</Words>
  <Application>Microsoft Office PowerPoint</Application>
  <PresentationFormat>Widescreen</PresentationFormat>
  <Paragraphs>153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Avenir LT Std 45 Book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Living Shore</dc:creator>
  <cp:lastModifiedBy>Caroline Smith</cp:lastModifiedBy>
  <cp:revision>55</cp:revision>
  <dcterms:created xsi:type="dcterms:W3CDTF">2021-02-01T17:06:07Z</dcterms:created>
  <dcterms:modified xsi:type="dcterms:W3CDTF">2021-11-17T22:15:59Z</dcterms:modified>
</cp:coreProperties>
</file>