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 id="2147483666" r:id="rId6"/>
    <p:sldMasterId id="2147483679" r:id="rId7"/>
    <p:sldMasterId id="2147483692" r:id="rId8"/>
    <p:sldMasterId id="2147483719" r:id="rId9"/>
    <p:sldMasterId id="2147483732" r:id="rId10"/>
    <p:sldMasterId id="2147483744" r:id="rId11"/>
  </p:sldMasterIdLst>
  <p:notesMasterIdLst>
    <p:notesMasterId r:id="rId31"/>
  </p:notesMasterIdLst>
  <p:sldIdLst>
    <p:sldId id="257" r:id="rId12"/>
    <p:sldId id="641" r:id="rId13"/>
    <p:sldId id="2940" r:id="rId14"/>
    <p:sldId id="302" r:id="rId15"/>
    <p:sldId id="508" r:id="rId16"/>
    <p:sldId id="270" r:id="rId17"/>
    <p:sldId id="2938" r:id="rId18"/>
    <p:sldId id="269" r:id="rId19"/>
    <p:sldId id="2942" r:id="rId20"/>
    <p:sldId id="2939" r:id="rId21"/>
    <p:sldId id="2936" r:id="rId22"/>
    <p:sldId id="260" r:id="rId23"/>
    <p:sldId id="262" r:id="rId24"/>
    <p:sldId id="284" r:id="rId25"/>
    <p:sldId id="507" r:id="rId26"/>
    <p:sldId id="462" r:id="rId27"/>
    <p:sldId id="448" r:id="rId28"/>
    <p:sldId id="447" r:id="rId29"/>
    <p:sldId id="308" r:id="rId3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83" autoAdjust="0"/>
  </p:normalViewPr>
  <p:slideViewPr>
    <p:cSldViewPr snapToGrid="0">
      <p:cViewPr varScale="1">
        <p:scale>
          <a:sx n="96" d="100"/>
          <a:sy n="96" d="100"/>
        </p:scale>
        <p:origin x="11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0F81B16-84B6-4E29-A932-8450DD9A2D1C}" type="datetimeFigureOut">
              <a:rPr lang="en-US" smtClean="0"/>
              <a:t>3/18/2024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CA577C6-6996-42A7-9255-03786578712D}" type="slidenum">
              <a:rPr lang="en-US" smtClean="0"/>
              <a:t>‹#›</a:t>
            </a:fld>
            <a:endParaRPr lang="en-US"/>
          </a:p>
        </p:txBody>
      </p:sp>
    </p:spTree>
    <p:extLst>
      <p:ext uri="{BB962C8B-B14F-4D97-AF65-F5344CB8AC3E}">
        <p14:creationId xmlns:p14="http://schemas.microsoft.com/office/powerpoint/2010/main" val="625707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24916" fontAlgn="base">
              <a:spcBef>
                <a:spcPct val="0"/>
              </a:spcBef>
              <a:spcAft>
                <a:spcPct val="0"/>
              </a:spcAft>
              <a:defRPr/>
            </a:pPr>
            <a:fld id="{B6A9248B-5735-43FC-9555-B029529FC041}" type="slidenum">
              <a:rPr lang="en-US">
                <a:solidFill>
                  <a:prstClr val="black"/>
                </a:solidFill>
                <a:latin typeface="Arial" pitchFamily="34" charset="0"/>
              </a:rPr>
              <a:pPr defTabSz="924916" fontAlgn="base">
                <a:spcBef>
                  <a:spcPct val="0"/>
                </a:spcBef>
                <a:spcAft>
                  <a:spcPct val="0"/>
                </a:spcAft>
                <a:defRPr/>
              </a:pPr>
              <a:t>1</a:t>
            </a:fld>
            <a:endParaRPr lang="en-US">
              <a:solidFill>
                <a:prstClr val="black"/>
              </a:solidFill>
              <a:latin typeface="Arial" pitchFamily="34" charset="0"/>
            </a:endParaRPr>
          </a:p>
        </p:txBody>
      </p:sp>
    </p:spTree>
    <p:extLst>
      <p:ext uri="{BB962C8B-B14F-4D97-AF65-F5344CB8AC3E}">
        <p14:creationId xmlns:p14="http://schemas.microsoft.com/office/powerpoint/2010/main" val="1538806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a:extLst>
              <a:ext uri="{FF2B5EF4-FFF2-40B4-BE49-F238E27FC236}">
                <a16:creationId xmlns:a16="http://schemas.microsoft.com/office/drawing/2014/main" id="{91A571D8-F245-4A97-A8F6-B9EBBD66D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CF575B-F185-44D7-8F82-04020B9888D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39" name="Rectangle 2">
            <a:extLst>
              <a:ext uri="{FF2B5EF4-FFF2-40B4-BE49-F238E27FC236}">
                <a16:creationId xmlns:a16="http://schemas.microsoft.com/office/drawing/2014/main" id="{504CEC4A-632B-4BF1-AA86-1A11FF8380C4}"/>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E020A025-8D1C-4136-85E9-8D266BAF41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dirty="0">
                <a:latin typeface="Arial" panose="020B0604020202020204" pitchFamily="34" charset="0"/>
                <a:ea typeface="ＭＳ Ｐゴシック" panose="020B0600070205080204" pitchFamily="34" charset="-128"/>
              </a:rPr>
              <a:t>Today’s towboat can transport one ton of freight 647 miles per gallon of fuel.   A modern locomotive would move that same ton of freight 477 miles per gallon of fuel, and a truck would move it 145 miles.  That means barges have an energy efficiency more than 4 times that of trucks.</a:t>
            </a:r>
          </a:p>
        </p:txBody>
      </p:sp>
    </p:spTree>
    <p:extLst>
      <p:ext uri="{BB962C8B-B14F-4D97-AF65-F5344CB8AC3E}">
        <p14:creationId xmlns:p14="http://schemas.microsoft.com/office/powerpoint/2010/main" val="1199325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a:extLst>
              <a:ext uri="{FF2B5EF4-FFF2-40B4-BE49-F238E27FC236}">
                <a16:creationId xmlns:a16="http://schemas.microsoft.com/office/drawing/2014/main" id="{2D0A5D6F-2BB8-44EB-AF70-390F4CB5D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4E244A-3561-468C-A84A-1E7753C204F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51CDDB8E-D53D-4439-8117-F0E27716EF75}"/>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35C8D0B-E4DB-4E74-A391-73BD62B687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latin typeface="Arial" panose="020B0604020202020204" pitchFamily="34" charset="0"/>
                <a:ea typeface="ＭＳ Ｐゴシック" panose="020B0600070205080204" pitchFamily="34" charset="-128"/>
              </a:rPr>
              <a:t>This graphic speaks for itself—inland waterways transportation is the Greener Way to move America’s building-block commodities.</a:t>
            </a:r>
          </a:p>
        </p:txBody>
      </p:sp>
    </p:spTree>
    <p:extLst>
      <p:ext uri="{BB962C8B-B14F-4D97-AF65-F5344CB8AC3E}">
        <p14:creationId xmlns:p14="http://schemas.microsoft.com/office/powerpoint/2010/main" val="1015330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A577C6-6996-42A7-9255-037865787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2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DE8CCA84-BE14-48D2-9071-717F1FCC79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51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DE8CCA84-BE14-48D2-9071-717F1FCC79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8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DE8CCA84-BE14-48D2-9071-717F1FCC79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48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fontAlgn="base">
              <a:spcBef>
                <a:spcPct val="0"/>
              </a:spcBef>
              <a:spcAft>
                <a:spcPct val="0"/>
              </a:spcAft>
              <a:defRPr/>
            </a:pPr>
            <a:fld id="{B6A9248B-5735-43FC-9555-B029529FC041}" type="slidenum">
              <a:rPr lang="en-US">
                <a:solidFill>
                  <a:prstClr val="black"/>
                </a:solidFill>
                <a:latin typeface="Arial" pitchFamily="34" charset="0"/>
              </a:rPr>
              <a:pPr defTabSz="924916" fontAlgn="base">
                <a:spcBef>
                  <a:spcPct val="0"/>
                </a:spcBef>
                <a:spcAft>
                  <a:spcPct val="0"/>
                </a:spcAft>
                <a:defRPr/>
              </a:pPr>
              <a:t>19</a:t>
            </a:fld>
            <a:endParaRPr lang="en-US">
              <a:solidFill>
                <a:prstClr val="black"/>
              </a:solidFill>
              <a:latin typeface="Arial" pitchFamily="34" charset="0"/>
            </a:endParaRPr>
          </a:p>
        </p:txBody>
      </p:sp>
    </p:spTree>
    <p:extLst>
      <p:ext uri="{BB962C8B-B14F-4D97-AF65-F5344CB8AC3E}">
        <p14:creationId xmlns:p14="http://schemas.microsoft.com/office/powerpoint/2010/main" val="191792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a:extLst>
              <a:ext uri="{FF2B5EF4-FFF2-40B4-BE49-F238E27FC236}">
                <a16:creationId xmlns:a16="http://schemas.microsoft.com/office/drawing/2014/main" id="{AC85E273-C360-4257-8C22-E9180D1ADD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80FFBF-65FF-4E54-8C53-2DD360500F3A}"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555" name="Rectangle 2">
            <a:extLst>
              <a:ext uri="{FF2B5EF4-FFF2-40B4-BE49-F238E27FC236}">
                <a16:creationId xmlns:a16="http://schemas.microsoft.com/office/drawing/2014/main" id="{81092614-E234-4ED4-BC34-28A2E4EC773B}"/>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11C94CF-9996-4363-A1B1-C6F135B32E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dirty="0">
                <a:latin typeface="Arial" panose="020B0604020202020204" pitchFamily="34" charset="0"/>
                <a:ea typeface="ＭＳ Ｐゴシック" panose="020B0600070205080204" pitchFamily="34" charset="-128"/>
              </a:rPr>
              <a:t>Commerce transiting our nation’s inland marine highways moves predominately throughout the nation’s agricultural and manufacturing heartland, as well as in the Pacific Northwest and at gateway ports on the Gulf Coast.  These cargoes are mostly “building block” commodities that transit about 12,000 miles of navigable channels and through 192 lock sites.  The ACF accounts for 290 miles of the 12,000 (2.5%)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$10 mil annual maintenance includes regular channel maintenance of the lower Apalachicola, increased lock maintenance that includes periodic lock closures.</a:t>
            </a:r>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base" latinLnBrk="0" hangingPunct="1">
              <a:lnSpc>
                <a:spcPct val="100000"/>
              </a:lnSpc>
              <a:spcBef>
                <a:spcPct val="0"/>
              </a:spcBef>
              <a:spcAft>
                <a:spcPct val="0"/>
              </a:spcAft>
              <a:buClrTx/>
              <a:buSzTx/>
              <a:buFontTx/>
              <a:buNone/>
              <a:tabLst/>
              <a:defRPr/>
            </a:pPr>
            <a:fld id="{B6A9248B-5735-43FC-9555-B029529FC041}"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24916"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09235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Navigation restoration estimate is based repair on the </a:t>
            </a:r>
            <a:r>
              <a:rPr lang="en-US" baseline="0" dirty="0"/>
              <a:t>system and performing closures at all three locks for essential, routine and backlog maintenance.</a:t>
            </a:r>
          </a:p>
          <a:p>
            <a:endParaRPr lang="en-US" baseline="0" dirty="0"/>
          </a:p>
        </p:txBody>
      </p:sp>
      <p:sp>
        <p:nvSpPr>
          <p:cNvPr id="4" name="Slide Number Placeholder 3"/>
          <p:cNvSpPr>
            <a:spLocks noGrp="1"/>
          </p:cNvSpPr>
          <p:nvPr>
            <p:ph type="sldNum" sz="quarter" idx="10"/>
          </p:nvPr>
        </p:nvSpPr>
        <p:spPr/>
        <p:txBody>
          <a:bodyPr/>
          <a:lstStyle/>
          <a:p>
            <a:pPr defTabSz="924916" fontAlgn="base">
              <a:spcBef>
                <a:spcPct val="0"/>
              </a:spcBef>
              <a:spcAft>
                <a:spcPct val="0"/>
              </a:spcAft>
              <a:defRPr/>
            </a:pPr>
            <a:fld id="{B6A9248B-5735-43FC-9555-B029529FC041}" type="slidenum">
              <a:rPr lang="en-US">
                <a:solidFill>
                  <a:prstClr val="black"/>
                </a:solidFill>
                <a:latin typeface="Arial" pitchFamily="34" charset="0"/>
              </a:rPr>
              <a:pPr defTabSz="924916" fontAlgn="base">
                <a:spcBef>
                  <a:spcPct val="0"/>
                </a:spcBef>
                <a:spcAft>
                  <a:spcPct val="0"/>
                </a:spcAft>
                <a:defRPr/>
              </a:pPr>
              <a:t>5</a:t>
            </a:fld>
            <a:endParaRPr lang="en-US">
              <a:solidFill>
                <a:prstClr val="black"/>
              </a:solidFill>
              <a:latin typeface="Arial" pitchFamily="34" charset="0"/>
            </a:endParaRPr>
          </a:p>
        </p:txBody>
      </p:sp>
    </p:spTree>
    <p:extLst>
      <p:ext uri="{BB962C8B-B14F-4D97-AF65-F5344CB8AC3E}">
        <p14:creationId xmlns:p14="http://schemas.microsoft.com/office/powerpoint/2010/main" val="407456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577C6-6996-42A7-9255-03786578712D}" type="slidenum">
              <a:rPr lang="en-US" smtClean="0"/>
              <a:t>6</a:t>
            </a:fld>
            <a:endParaRPr lang="en-US"/>
          </a:p>
        </p:txBody>
      </p:sp>
    </p:spTree>
    <p:extLst>
      <p:ext uri="{BB962C8B-B14F-4D97-AF65-F5344CB8AC3E}">
        <p14:creationId xmlns:p14="http://schemas.microsoft.com/office/powerpoint/2010/main" val="2477380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577C6-6996-42A7-9255-03786578712D}" type="slidenum">
              <a:rPr lang="en-US" smtClean="0"/>
              <a:t>9</a:t>
            </a:fld>
            <a:endParaRPr lang="en-US"/>
          </a:p>
        </p:txBody>
      </p:sp>
    </p:spTree>
    <p:extLst>
      <p:ext uri="{BB962C8B-B14F-4D97-AF65-F5344CB8AC3E}">
        <p14:creationId xmlns:p14="http://schemas.microsoft.com/office/powerpoint/2010/main" val="247172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$10 mil annual maintenance includes regular channel maintenance of the lower Apalachicola, increased lock maintenance that includes periodic lock closures.</a:t>
            </a:r>
            <a:endParaRPr lang="en-US" dirty="0"/>
          </a:p>
        </p:txBody>
      </p:sp>
      <p:sp>
        <p:nvSpPr>
          <p:cNvPr id="4" name="Slide Number Placeholder 3"/>
          <p:cNvSpPr>
            <a:spLocks noGrp="1"/>
          </p:cNvSpPr>
          <p:nvPr>
            <p:ph type="sldNum" sz="quarter" idx="10"/>
          </p:nvPr>
        </p:nvSpPr>
        <p:spPr/>
        <p:txBody>
          <a:bodyPr/>
          <a:lstStyle/>
          <a:p>
            <a:pPr defTabSz="924916" fontAlgn="base">
              <a:spcBef>
                <a:spcPct val="0"/>
              </a:spcBef>
              <a:spcAft>
                <a:spcPct val="0"/>
              </a:spcAft>
              <a:defRPr/>
            </a:pPr>
            <a:fld id="{B6A9248B-5735-43FC-9555-B029529FC041}" type="slidenum">
              <a:rPr lang="en-US">
                <a:solidFill>
                  <a:prstClr val="black"/>
                </a:solidFill>
                <a:latin typeface="Arial" pitchFamily="34" charset="0"/>
              </a:rPr>
              <a:pPr defTabSz="924916" fontAlgn="base">
                <a:spcBef>
                  <a:spcPct val="0"/>
                </a:spcBef>
                <a:spcAft>
                  <a:spcPct val="0"/>
                </a:spcAft>
                <a:defRPr/>
              </a:pPr>
              <a:t>10</a:t>
            </a:fld>
            <a:endParaRPr lang="en-US">
              <a:solidFill>
                <a:prstClr val="black"/>
              </a:solidFill>
              <a:latin typeface="Arial" pitchFamily="34" charset="0"/>
            </a:endParaRPr>
          </a:p>
        </p:txBody>
      </p:sp>
    </p:spTree>
    <p:extLst>
      <p:ext uri="{BB962C8B-B14F-4D97-AF65-F5344CB8AC3E}">
        <p14:creationId xmlns:p14="http://schemas.microsoft.com/office/powerpoint/2010/main" val="46752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275" y="1128713"/>
            <a:ext cx="10033000" cy="5643562"/>
          </a:xfrm>
        </p:spPr>
      </p:sp>
      <p:sp>
        <p:nvSpPr>
          <p:cNvPr id="3" name="Notes Placeholder 2"/>
          <p:cNvSpPr>
            <a:spLocks noGrp="1"/>
          </p:cNvSpPr>
          <p:nvPr>
            <p:ph type="body" idx="1"/>
          </p:nvPr>
        </p:nvSpPr>
        <p:spPr/>
        <p:txBody>
          <a:bodyPr/>
          <a:lstStyle/>
          <a:p>
            <a:r>
              <a:rPr lang="en-US" dirty="0"/>
              <a:t>Notes for Leadership:</a:t>
            </a:r>
          </a:p>
          <a:p>
            <a:endParaRPr lang="en-US" dirty="0"/>
          </a:p>
          <a:p>
            <a:pPr marL="343974" indent="-343974">
              <a:buAutoNum type="arabicPeriod"/>
            </a:pPr>
            <a:r>
              <a:rPr lang="en-US" dirty="0"/>
              <a:t>All lock closures are considered routine O&amp;M and are done during the low water periods for the inland rivers, which is typically JUNE-SEPTEMBER. Planned routine closure duration is 30 days to accommodate industry users’ schedules.  Mobile strives for a 10-year routine closure cycle for each lock, on high use systems.  Current District Fleet capacity can perform 4 routine closures on the high use systems (BWT/TTWW), provided the locks are adjacent to each other on the systems and the river distance between locks is not excessive.  </a:t>
            </a:r>
          </a:p>
          <a:p>
            <a:pPr marL="343974" indent="-343974">
              <a:buAutoNum type="arabicPeriod"/>
            </a:pPr>
            <a:r>
              <a:rPr lang="en-US" dirty="0"/>
              <a:t>Low use systems (ACF/ARL) can only accommodate one closure at a time due to number of stoplogs available. Longer closures on low use systems (ACF/ARL) will have little affect on current NAV traffic.  No District Fleet support on the ACF at present.</a:t>
            </a:r>
          </a:p>
          <a:p>
            <a:pPr marL="343974" indent="-343974">
              <a:buAutoNum type="arabicPeriod"/>
            </a:pPr>
            <a:r>
              <a:rPr lang="en-US" dirty="0"/>
              <a:t>Whitten Culvert Design funded with FY22 IIJA, working with EN/ERDC/INDC on design.  Lock closure also funded with FY22 IIJA that will be carried over to FY24 for execution.  Whitten lock closure will cover culvert repair install and continuation of lower gate girder stiffening from FY14 &amp; FY19 closures.</a:t>
            </a:r>
          </a:p>
          <a:p>
            <a:pPr marL="343974" indent="-343974">
              <a:buAutoNum type="arabicPeriod"/>
            </a:pPr>
            <a:r>
              <a:rPr lang="en-US" dirty="0"/>
              <a:t>Demopolis and Coffeeville Locks lower miter gates are both funded within the signed FY23 </a:t>
            </a:r>
            <a:r>
              <a:rPr lang="en-US" dirty="0" err="1"/>
              <a:t>Pbud</a:t>
            </a:r>
            <a:r>
              <a:rPr lang="en-US" dirty="0"/>
              <a:t>.  Demopolis Lock gates are in worse condition and are the priority.  Could push Coffeeville lock gate fabrication for industry capacity.</a:t>
            </a:r>
          </a:p>
          <a:p>
            <a:pPr marL="343974" indent="-343974">
              <a:buAutoNum type="arabicPeriod"/>
            </a:pPr>
            <a:r>
              <a:rPr lang="en-US" dirty="0"/>
              <a:t>The Coffeeville and Demopolis Lock closure packages will be pushed to FY25 and FY26 to allow for gate fabrication. O&amp;M contractor capacity and industry crane availability is not sufficient to install two sets of miter gates at different locations simultaneously, Coffeeville install moved to FY26..</a:t>
            </a:r>
          </a:p>
          <a:p>
            <a:pPr marL="343974" indent="-343974">
              <a:buAutoNum type="arabicPeriod"/>
            </a:pPr>
            <a:r>
              <a:rPr lang="en-US" dirty="0"/>
              <a:t>Aberdeen and Stennis Locks closures are within the Tier 1/2 ceiling of the Chief’s FY24 Budget Request.  We have requested funding in FY23 on the Mississippi Senators needs requests.  Funding these closures in FY23 would be ideal in helping the closure schedule execution, other option is move to FY25 for execution.</a:t>
            </a:r>
          </a:p>
          <a:p>
            <a:pPr marL="343974" indent="-343974">
              <a:buAutoNum type="arabicPeriod"/>
            </a:pPr>
            <a:r>
              <a:rPr lang="en-US" dirty="0"/>
              <a:t>Wilkins and Cochran Locks closures are on the proposed FY24 IIJA funding list.</a:t>
            </a:r>
          </a:p>
          <a:p>
            <a:pPr marL="343974" indent="-343974">
              <a:buAutoNum type="arabicPeriod"/>
            </a:pPr>
            <a:r>
              <a:rPr lang="en-US" dirty="0"/>
              <a:t>Woodruff dewatering plan package pending funded by reprogramming of funds from the FY22 ACF Dredging Permit workplan package.</a:t>
            </a:r>
          </a:p>
          <a:p>
            <a:pPr marL="343974" indent="-343974">
              <a:buAutoNum type="arabicPeriod"/>
            </a:pPr>
            <a:r>
              <a:rPr lang="en-US" dirty="0"/>
              <a:t>Walter F. George Dewatering Plan/Work package is on Senator Shelby’s FY23 funding needs request and available for FY23 Workplan.  Dewatering plan will be led by EN.</a:t>
            </a:r>
          </a:p>
          <a:p>
            <a:pPr marL="343974" indent="-343974">
              <a:buAutoNum type="arabicPeriod"/>
            </a:pPr>
            <a:r>
              <a:rPr lang="en-US" dirty="0"/>
              <a:t>Walter F. George Lock closure is on the proposed FY24 IIJA list but will have to be pushed to a future FY for execution.  Dewatering plan will have to be completed first and Woodruff lock closure will have to be completed before George.  There is only one set of navigation stoplogs on the system so only one lock can be closed at one time.</a:t>
            </a:r>
          </a:p>
          <a:p>
            <a:pPr marL="343974" indent="-343974">
              <a:buAutoNum type="arabicPeriod"/>
            </a:pPr>
            <a:r>
              <a:rPr lang="en-US" b="1" dirty="0"/>
              <a:t>George Andrews Lock closure package has not been picked up in any budget cycle or the IIJA requests.  It is in the budget system and available for any funding source.  Ideal path would be to conduct the Andrews closure after Woodruff and before George (accomplish closures going upstream on the system).</a:t>
            </a:r>
          </a:p>
        </p:txBody>
      </p:sp>
      <p:sp>
        <p:nvSpPr>
          <p:cNvPr id="4" name="Slide Number Placeholder 3"/>
          <p:cNvSpPr>
            <a:spLocks noGrp="1"/>
          </p:cNvSpPr>
          <p:nvPr>
            <p:ph type="sldNum" sz="quarter" idx="10"/>
          </p:nvPr>
        </p:nvSpPr>
        <p:spPr/>
        <p:txBody>
          <a:bodyPr/>
          <a:lstStyle/>
          <a:p>
            <a:pPr marL="0" marR="0" lvl="0" indent="0" algn="r" defTabSz="1375898" rtl="0" eaLnBrk="1" fontAlgn="base" latinLnBrk="0" hangingPunct="1">
              <a:lnSpc>
                <a:spcPct val="100000"/>
              </a:lnSpc>
              <a:spcBef>
                <a:spcPct val="0"/>
              </a:spcBef>
              <a:spcAft>
                <a:spcPct val="0"/>
              </a:spcAft>
              <a:buClrTx/>
              <a:buSzTx/>
              <a:buFontTx/>
              <a:buNone/>
              <a:tabLst/>
              <a:defRPr/>
            </a:pPr>
            <a:fld id="{63177FE8-93E7-41F9-B237-0E869CE1458D}" type="slidenum">
              <a:rPr kumimoji="0" lang="en-US" sz="18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1375898" rtl="0" eaLnBrk="1" fontAlgn="base" latinLnBrk="0" hangingPunct="1">
                <a:lnSpc>
                  <a:spcPct val="100000"/>
                </a:lnSpc>
                <a:spcBef>
                  <a:spcPct val="0"/>
                </a:spcBef>
                <a:spcAft>
                  <a:spcPct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52297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a:extLst>
              <a:ext uri="{FF2B5EF4-FFF2-40B4-BE49-F238E27FC236}">
                <a16:creationId xmlns:a16="http://schemas.microsoft.com/office/drawing/2014/main" id="{72DF35FD-1410-48B1-B53D-9A8944536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6F4D51-A148-4323-9E08-826E710C8BE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072F6007-8603-4372-9B1B-A393598C508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4284818B-9F5F-4F06-8FD6-5E79242091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latin typeface="Arial" panose="020B0604020202020204" pitchFamily="34" charset="0"/>
                <a:ea typeface="ＭＳ Ｐゴシック" panose="020B0600070205080204" pitchFamily="34" charset="-128"/>
              </a:rPr>
              <a:t>The TTI report compared the cargo capacity of a barge, a rail car, and a semi-truck.  It found that one dry cargo barge carried the equivalent of 16 rail cars or 70 trucks.  To provide some dimension to the carrying capacity of one barge, one barge load of wheat could produce 2 1/2 million loaves of bread.  That’s nearly one loaf for every person – man, woman and child – in the state of Kansas!</a:t>
            </a:r>
          </a:p>
        </p:txBody>
      </p:sp>
    </p:spTree>
    <p:extLst>
      <p:ext uri="{BB962C8B-B14F-4D97-AF65-F5344CB8AC3E}">
        <p14:creationId xmlns:p14="http://schemas.microsoft.com/office/powerpoint/2010/main" val="2725289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1"/>
            <a:ext cx="10363200" cy="1219200"/>
          </a:xfrm>
        </p:spPr>
        <p:txBody>
          <a:bodyPr/>
          <a:lstStyle/>
          <a:p>
            <a:r>
              <a:rPr lang="en-US" dirty="0"/>
              <a:t>Click to edit Master title style</a:t>
            </a:r>
          </a:p>
        </p:txBody>
      </p:sp>
      <p:sp>
        <p:nvSpPr>
          <p:cNvPr id="3" name="Subtitle 2"/>
          <p:cNvSpPr>
            <a:spLocks noGrp="1"/>
          </p:cNvSpPr>
          <p:nvPr>
            <p:ph type="subTitle" idx="1"/>
          </p:nvPr>
        </p:nvSpPr>
        <p:spPr>
          <a:xfrm>
            <a:off x="914400" y="1524000"/>
            <a:ext cx="6705600" cy="11430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4371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F3E6-6CEF-4B2D-9B3F-9690320B3C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57C74-1388-4515-83E4-D6955FD1F29C}"/>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4" name="Footer Placeholder 3">
            <a:extLst>
              <a:ext uri="{FF2B5EF4-FFF2-40B4-BE49-F238E27FC236}">
                <a16:creationId xmlns:a16="http://schemas.microsoft.com/office/drawing/2014/main" id="{7F63853E-27BC-4E08-BD22-AC404C3C66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86AFA-FFDA-4995-B167-AEB395F3EDF2}"/>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33013162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15066549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428078"/>
            <a:ext cx="10972800" cy="46499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p:txBody>
          <a:bodyPr/>
          <a:lstStyle>
            <a:lvl1pPr>
              <a:defRPr/>
            </a:lvl1pPr>
          </a:lstStyle>
          <a:p>
            <a:pPr>
              <a:defRPr/>
            </a:pPr>
            <a:fld id="{47872CC5-7CEB-44D7-91D3-9363ACED37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545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2100B-C754-481A-837A-D8ACF8596B80}"/>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3" name="Footer Placeholder 2">
            <a:extLst>
              <a:ext uri="{FF2B5EF4-FFF2-40B4-BE49-F238E27FC236}">
                <a16:creationId xmlns:a16="http://schemas.microsoft.com/office/drawing/2014/main" id="{890CADE5-D942-4CE7-8549-73F748A01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18EB7-4F68-48D9-9CA4-0E868DD7CC09}"/>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125295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FD8E-813B-4F46-AE87-DAB667E3F6B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3B740E-CBFC-4142-B548-1E14A153436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35B410-E081-4343-B9AD-5EE34D26226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A1F43D-7A48-41AD-8AB1-26459334A61A}"/>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6" name="Footer Placeholder 5">
            <a:extLst>
              <a:ext uri="{FF2B5EF4-FFF2-40B4-BE49-F238E27FC236}">
                <a16:creationId xmlns:a16="http://schemas.microsoft.com/office/drawing/2014/main" id="{FAF67A3F-3935-484D-A95D-3EB46515A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633AD-B9D9-40A9-B139-4B805EBE48E6}"/>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61046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50C7-82A9-4689-9655-07EA2A87A12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BB0E325-6AA2-41B5-86E2-3374796CADE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1F9741F-9C3F-45B4-AC4A-C074F1B5E78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98870A-E11E-4627-82F1-2FA491FB6082}"/>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6" name="Footer Placeholder 5">
            <a:extLst>
              <a:ext uri="{FF2B5EF4-FFF2-40B4-BE49-F238E27FC236}">
                <a16:creationId xmlns:a16="http://schemas.microsoft.com/office/drawing/2014/main" id="{26859228-9712-4EE8-B4E7-5D935A97E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B52D4-6E2A-4E9A-80FB-2252FBBEF037}"/>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3063359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DD45-4B7E-416F-81A7-2760394C4C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E36F6-5061-4CAD-BBD6-1740FCB7C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7AE4C-96FF-4EBD-9163-AE92A0DAFB9A}"/>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5" name="Footer Placeholder 4">
            <a:extLst>
              <a:ext uri="{FF2B5EF4-FFF2-40B4-BE49-F238E27FC236}">
                <a16:creationId xmlns:a16="http://schemas.microsoft.com/office/drawing/2014/main" id="{FF6A4C06-B551-4188-85A8-281F499A8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DFBE7-B088-4D6C-9EDE-DB70BA7D68AB}"/>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80615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33C55-553F-465E-B955-B84098A7CCA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CCED07-9D4E-4213-8B9E-1343A970A00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3B1EA-10AD-46D1-AA96-11FD42BA45AF}"/>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5" name="Footer Placeholder 4">
            <a:extLst>
              <a:ext uri="{FF2B5EF4-FFF2-40B4-BE49-F238E27FC236}">
                <a16:creationId xmlns:a16="http://schemas.microsoft.com/office/drawing/2014/main" id="{3A50D007-D08D-402B-940D-CB26681F5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7181D-82A5-483D-B734-83082A5B9955}"/>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445371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66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92BA-2D09-4BE9-9E4D-51568D0251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D6DE6-1F39-46A2-8092-52F32D137E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B87AE2-2F76-4B8A-B89E-00E28A8046E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05CE49-ADB6-4B0C-83A9-2052CE3D2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521C0-DF55-4707-B543-5F52ECC279C7}"/>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2117054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6F95-F6FD-42FF-9A28-FB1AB436D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20B0C-C73E-460C-9BD9-1A129DE7D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36067-03B6-45E3-982C-31768BC978C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714FCC6-1268-43BF-A171-1C67771F2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CC151-EDDF-4062-96D1-F7C315115D72}"/>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11982900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04F7-7948-4313-A42D-4F42B04030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EC5ACD-7744-460E-9BC8-158ECC4D7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780F82-772A-4DE1-8A1E-ECCD6A00D36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CA774F-16ED-44F1-9C16-27A723D0F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DBAFE-18F0-4FB6-AC42-E8A132623D93}"/>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4101939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D99AD509-3F74-4103-A0BA-E081865EE8A9}" type="slidenum">
              <a:rPr lang="en-US"/>
              <a:pPr>
                <a:defRPr/>
              </a:pPr>
              <a:t>‹#›</a:t>
            </a:fld>
            <a:endParaRPr lang="en-US"/>
          </a:p>
        </p:txBody>
      </p:sp>
    </p:spTree>
    <p:extLst>
      <p:ext uri="{BB962C8B-B14F-4D97-AF65-F5344CB8AC3E}">
        <p14:creationId xmlns:p14="http://schemas.microsoft.com/office/powerpoint/2010/main" val="1405443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B3F5-8F0E-486D-8331-4AA3F1B76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05031-1662-4F68-BEEA-6D4ECDE86C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C17A7-E6A4-4E15-8430-E470B9F334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C76B13-B595-4871-A3EA-026388E2F02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024786-F109-44B5-B465-6E9FF588A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596DA-1622-4CF6-BAAD-3527B4CEB390}"/>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5149971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C75B-213E-4BA9-AFCB-AA4AFC414B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90FD81-BE30-4CEF-82B1-CD14FBA63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C0B03-829E-411A-A365-139D9D8AFB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0CF970-DF8B-4FDE-8ED1-EF6EAC9D1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C6DC54-6666-4701-A390-B2804C758A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D2E123-CB64-46B6-9FC5-3424CED186C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375776A-4558-4A59-A883-224E48880F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56FB7-6221-4137-AF07-74814C131231}"/>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2332956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F3E6-6CEF-4B2D-9B3F-9690320B3C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57C74-1388-4515-83E4-D6955FD1F29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F63853E-27BC-4E08-BD22-AC404C3C66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86AFA-FFDA-4995-B167-AEB395F3EDF2}"/>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39361279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2100B-C754-481A-837A-D8ACF8596B8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90CADE5-D942-4CE7-8549-73F748A01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18EB7-4F68-48D9-9CA4-0E868DD7CC09}"/>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17878715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FD8E-813B-4F46-AE87-DAB667E3F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3B740E-CBFC-4142-B548-1E14A15343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35B410-E081-4343-B9AD-5EE34D262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1F43D-7A48-41AD-8AB1-26459334A6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AF67A3F-3935-484D-A95D-3EB46515A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633AD-B9D9-40A9-B139-4B805EBE48E6}"/>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16423020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50C7-82A9-4689-9655-07EA2A87A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0E325-6AA2-41B5-86E2-3374796CAD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9741F-9C3F-45B4-AC4A-C074F1B5E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8870A-E11E-4627-82F1-2FA491FB608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6859228-9712-4EE8-B4E7-5D935A97E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B52D4-6E2A-4E9A-80FB-2252FBBEF037}"/>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5503460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DD45-4B7E-416F-81A7-2760394C4C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E36F6-5061-4CAD-BBD6-1740FCB7C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7AE4C-96FF-4EBD-9163-AE92A0DAFB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6A4C06-B551-4188-85A8-281F499A8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DFBE7-B088-4D6C-9EDE-DB70BA7D68AB}"/>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1818698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33C55-553F-465E-B955-B84098A7CC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CCED07-9D4E-4213-8B9E-1343A970A0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3B1EA-10AD-46D1-AA96-11FD42BA45A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A50D007-D08D-402B-940D-CB26681F5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7181D-82A5-483D-B734-83082A5B9955}"/>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35605963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Header + Footer (white)">
    <p:spTree>
      <p:nvGrpSpPr>
        <p:cNvPr id="1" name=""/>
        <p:cNvGrpSpPr/>
        <p:nvPr/>
      </p:nvGrpSpPr>
      <p:grpSpPr>
        <a:xfrm>
          <a:off x="0" y="0"/>
          <a:ext cx="0" cy="0"/>
          <a:chOff x="0" y="0"/>
          <a:chExt cx="0" cy="0"/>
        </a:xfrm>
      </p:grpSpPr>
      <p:sp>
        <p:nvSpPr>
          <p:cNvPr id="7" name="Line 2"/>
          <p:cNvSpPr>
            <a:spLocks noChangeShapeType="1"/>
          </p:cNvSpPr>
          <p:nvPr/>
        </p:nvSpPr>
        <p:spPr bwMode="auto">
          <a:xfrm rot="10800000" flipH="1">
            <a:off x="546483" y="669357"/>
            <a:ext cx="11006667" cy="1"/>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400" dirty="0"/>
          </a:p>
        </p:txBody>
      </p:sp>
      <p:sp>
        <p:nvSpPr>
          <p:cNvPr id="5" name="Line 2"/>
          <p:cNvSpPr>
            <a:spLocks noChangeShapeType="1"/>
          </p:cNvSpPr>
          <p:nvPr userDrawn="1"/>
        </p:nvSpPr>
        <p:spPr bwMode="auto">
          <a:xfrm rot="10800000" flipH="1">
            <a:off x="683634" y="6188645"/>
            <a:ext cx="3344333"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400" dirty="0"/>
          </a:p>
        </p:txBody>
      </p:sp>
      <p:sp>
        <p:nvSpPr>
          <p:cNvPr id="8" name="Line 2"/>
          <p:cNvSpPr>
            <a:spLocks noChangeShapeType="1"/>
          </p:cNvSpPr>
          <p:nvPr userDrawn="1"/>
        </p:nvSpPr>
        <p:spPr bwMode="auto">
          <a:xfrm rot="10800000" flipH="1">
            <a:off x="546483" y="669357"/>
            <a:ext cx="11006667" cy="1"/>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400" dirty="0"/>
          </a:p>
        </p:txBody>
      </p:sp>
      <p:sp>
        <p:nvSpPr>
          <p:cNvPr id="11" name="Rectangle 10">
            <a:extLst>
              <a:ext uri="{FF2B5EF4-FFF2-40B4-BE49-F238E27FC236}">
                <a16:creationId xmlns:a16="http://schemas.microsoft.com/office/drawing/2014/main" id="{459CD0CF-7CE5-4D65-9934-6DC8E5E23950}"/>
              </a:ext>
            </a:extLst>
          </p:cNvPr>
          <p:cNvSpPr/>
          <p:nvPr userDrawn="1"/>
        </p:nvSpPr>
        <p:spPr bwMode="auto">
          <a:xfrm>
            <a:off x="965200" y="6276975"/>
            <a:ext cx="2159000" cy="514351"/>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Line 2">
            <a:extLst>
              <a:ext uri="{FF2B5EF4-FFF2-40B4-BE49-F238E27FC236}">
                <a16:creationId xmlns:a16="http://schemas.microsoft.com/office/drawing/2014/main" id="{A9F9FBFF-1F92-4FAC-AB54-73E74573BD0C}"/>
              </a:ext>
            </a:extLst>
          </p:cNvPr>
          <p:cNvSpPr>
            <a:spLocks noChangeShapeType="1"/>
          </p:cNvSpPr>
          <p:nvPr userDrawn="1"/>
        </p:nvSpPr>
        <p:spPr bwMode="auto">
          <a:xfrm rot="10800000" flipH="1">
            <a:off x="7998834" y="6188645"/>
            <a:ext cx="3344333"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400" dirty="0"/>
          </a:p>
        </p:txBody>
      </p:sp>
    </p:spTree>
    <p:extLst>
      <p:ext uri="{BB962C8B-B14F-4D97-AF65-F5344CB8AC3E}">
        <p14:creationId xmlns:p14="http://schemas.microsoft.com/office/powerpoint/2010/main" val="33366759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676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06BB81B-8601-48C9-9B0C-DBB9FD2C1080}" type="slidenum">
              <a:rPr lang="en-US"/>
              <a:pPr>
                <a:defRPr/>
              </a:pPr>
              <a:t>‹#›</a:t>
            </a:fld>
            <a:endParaRPr lang="en-US"/>
          </a:p>
        </p:txBody>
      </p:sp>
    </p:spTree>
    <p:extLst>
      <p:ext uri="{BB962C8B-B14F-4D97-AF65-F5344CB8AC3E}">
        <p14:creationId xmlns:p14="http://schemas.microsoft.com/office/powerpoint/2010/main" val="1347071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3653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640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992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469086"/>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1000" smtClean="0">
                <a:solidFill>
                  <a:srgbClr val="000000"/>
                </a:solidFill>
                <a:latin typeface="Arial"/>
                <a:ea typeface="+mn-ea"/>
              </a:rPr>
              <a:pPr algn="r" fontAlgn="auto">
                <a:spcBef>
                  <a:spcPct val="50000"/>
                </a:spcBef>
                <a:spcAft>
                  <a:spcPts val="0"/>
                </a:spcAft>
                <a:defRPr/>
              </a:pPr>
              <a:t>‹#›</a:t>
            </a:fld>
            <a:endParaRPr lang="en-US" sz="1000">
              <a:solidFill>
                <a:srgbClr val="000000"/>
              </a:solidFill>
              <a:latin typeface="Arial"/>
              <a:ea typeface="+mn-ea"/>
            </a:endParaRPr>
          </a:p>
        </p:txBody>
      </p:sp>
    </p:spTree>
    <p:extLst>
      <p:ext uri="{BB962C8B-B14F-4D97-AF65-F5344CB8AC3E}">
        <p14:creationId xmlns:p14="http://schemas.microsoft.com/office/powerpoint/2010/main" val="390087507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83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751589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9319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680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81580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895D011-2308-4147-83B7-7E0F0622D525}" type="slidenum">
              <a:rPr lang="en-US"/>
              <a:pPr/>
              <a:t>‹#›</a:t>
            </a:fld>
            <a:endParaRPr lang="en-US"/>
          </a:p>
        </p:txBody>
      </p:sp>
    </p:spTree>
    <p:extLst>
      <p:ext uri="{BB962C8B-B14F-4D97-AF65-F5344CB8AC3E}">
        <p14:creationId xmlns:p14="http://schemas.microsoft.com/office/powerpoint/2010/main" val="2678366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528390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Tree>
    <p:extLst>
      <p:ext uri="{BB962C8B-B14F-4D97-AF65-F5344CB8AC3E}">
        <p14:creationId xmlns:p14="http://schemas.microsoft.com/office/powerpoint/2010/main" val="892532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255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9911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881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srgbClr val="83847A"/>
              </a:solidFill>
            </a:endParaRPr>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015769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1000" smtClean="0">
                <a:solidFill>
                  <a:srgbClr val="000000"/>
                </a:solidFill>
                <a:latin typeface="Arial"/>
                <a:ea typeface="+mn-ea"/>
              </a:rPr>
              <a:pPr algn="r" fontAlgn="auto">
                <a:spcBef>
                  <a:spcPct val="50000"/>
                </a:spcBef>
                <a:spcAft>
                  <a:spcPts val="0"/>
                </a:spcAft>
                <a:defRPr/>
              </a:pPr>
              <a:t>‹#›</a:t>
            </a:fld>
            <a:endParaRPr lang="en-US" sz="1000">
              <a:solidFill>
                <a:srgbClr val="000000"/>
              </a:solidFill>
              <a:latin typeface="Arial"/>
              <a:ea typeface="+mn-ea"/>
            </a:endParaRPr>
          </a:p>
        </p:txBody>
      </p:sp>
    </p:spTree>
    <p:extLst>
      <p:ext uri="{BB962C8B-B14F-4D97-AF65-F5344CB8AC3E}">
        <p14:creationId xmlns:p14="http://schemas.microsoft.com/office/powerpoint/2010/main" val="906175043"/>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1000" smtClean="0">
                <a:solidFill>
                  <a:srgbClr val="FFFFFF"/>
                </a:solidFill>
                <a:latin typeface="Arial"/>
                <a:ea typeface="+mn-ea"/>
              </a:rPr>
              <a:pPr algn="r" fontAlgn="auto">
                <a:spcBef>
                  <a:spcPct val="50000"/>
                </a:spcBef>
                <a:spcAft>
                  <a:spcPts val="0"/>
                </a:spcAft>
                <a:defRPr/>
              </a:pPr>
              <a:t>‹#›</a:t>
            </a:fld>
            <a:endParaRPr lang="en-US" sz="1000">
              <a:solidFill>
                <a:srgbClr val="FFFFFF"/>
              </a:solidFill>
              <a:latin typeface="Arial"/>
              <a:ea typeface="+mn-ea"/>
            </a:endParaRPr>
          </a:p>
        </p:txBody>
      </p:sp>
    </p:spTree>
    <p:extLst>
      <p:ext uri="{BB962C8B-B14F-4D97-AF65-F5344CB8AC3E}">
        <p14:creationId xmlns:p14="http://schemas.microsoft.com/office/powerpoint/2010/main" val="180735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1000" smtClean="0">
                <a:solidFill>
                  <a:srgbClr val="FFFFFF"/>
                </a:solidFill>
                <a:latin typeface="Arial"/>
                <a:ea typeface="+mn-ea"/>
              </a:rPr>
              <a:pPr algn="r" fontAlgn="auto">
                <a:spcBef>
                  <a:spcPct val="50000"/>
                </a:spcBef>
                <a:spcAft>
                  <a:spcPts val="0"/>
                </a:spcAft>
                <a:defRPr/>
              </a:pPr>
              <a:t>‹#›</a:t>
            </a:fld>
            <a:endParaRPr lang="en-US" sz="1000">
              <a:solidFill>
                <a:srgbClr val="FFFFFF"/>
              </a:solidFill>
              <a:latin typeface="Arial"/>
              <a:ea typeface="+mn-ea"/>
            </a:endParaRPr>
          </a:p>
        </p:txBody>
      </p:sp>
    </p:spTree>
    <p:extLst>
      <p:ext uri="{BB962C8B-B14F-4D97-AF65-F5344CB8AC3E}">
        <p14:creationId xmlns:p14="http://schemas.microsoft.com/office/powerpoint/2010/main" val="1872041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1000" smtClean="0">
                <a:solidFill>
                  <a:srgbClr val="000000"/>
                </a:solidFill>
                <a:latin typeface="Arial"/>
                <a:ea typeface="+mn-ea"/>
              </a:rPr>
              <a:pPr algn="r" fontAlgn="auto">
                <a:spcBef>
                  <a:spcPct val="50000"/>
                </a:spcBef>
                <a:spcAft>
                  <a:spcPts val="0"/>
                </a:spcAft>
                <a:defRPr/>
              </a:pPr>
              <a:t>‹#›</a:t>
            </a:fld>
            <a:endParaRPr lang="en-US" sz="1000">
              <a:solidFill>
                <a:srgbClr val="000000"/>
              </a:solidFill>
              <a:latin typeface="Arial"/>
              <a:ea typeface="+mn-ea"/>
            </a:endParaRPr>
          </a:p>
        </p:txBody>
      </p:sp>
    </p:spTree>
    <p:extLst>
      <p:ext uri="{BB962C8B-B14F-4D97-AF65-F5344CB8AC3E}">
        <p14:creationId xmlns:p14="http://schemas.microsoft.com/office/powerpoint/2010/main" val="1500516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92BA-2D09-4BE9-9E4D-51568D02510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70D6DE6-1F39-46A2-8092-52F32D137E4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B87AE2-2F76-4B8A-B89E-00E28A8046E4}"/>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5" name="Footer Placeholder 4">
            <a:extLst>
              <a:ext uri="{FF2B5EF4-FFF2-40B4-BE49-F238E27FC236}">
                <a16:creationId xmlns:a16="http://schemas.microsoft.com/office/drawing/2014/main" id="{5105CE49-ADB6-4B0C-83A9-2052CE3D2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521C0-DF55-4707-B543-5F52ECC279C7}"/>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12764057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2" name="TextBox 1"/>
          <p:cNvSpPr txBox="1"/>
          <p:nvPr userDrawn="1"/>
        </p:nvSpPr>
        <p:spPr>
          <a:xfrm>
            <a:off x="226944" y="4836418"/>
            <a:ext cx="4352730" cy="338554"/>
          </a:xfrm>
          <a:prstGeom prst="rect">
            <a:avLst/>
          </a:prstGeom>
          <a:noFill/>
        </p:spPr>
        <p:txBody>
          <a:bodyPr wrap="none" rtlCol="0">
            <a:spAutoFit/>
          </a:bodyPr>
          <a:lstStyle/>
          <a:p>
            <a:pPr fontAlgn="auto">
              <a:spcBef>
                <a:spcPts val="0"/>
              </a:spcBef>
              <a:spcAft>
                <a:spcPts val="0"/>
              </a:spcAft>
            </a:pPr>
            <a:r>
              <a:rPr lang="en-US" sz="1600" b="1" i="1">
                <a:solidFill>
                  <a:srgbClr val="DF1F2E"/>
                </a:solidFill>
                <a:latin typeface="Arial"/>
                <a:ea typeface="+mn-ea"/>
              </a:rPr>
              <a:t>Working Today to Build a Better Tomorrow</a:t>
            </a:r>
          </a:p>
        </p:txBody>
      </p:sp>
    </p:spTree>
    <p:extLst>
      <p:ext uri="{BB962C8B-B14F-4D97-AF65-F5344CB8AC3E}">
        <p14:creationId xmlns:p14="http://schemas.microsoft.com/office/powerpoint/2010/main" val="2133544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12" name="TextBox 11"/>
          <p:cNvSpPr txBox="1"/>
          <p:nvPr userDrawn="1"/>
        </p:nvSpPr>
        <p:spPr>
          <a:xfrm>
            <a:off x="226944" y="4836418"/>
            <a:ext cx="4352730" cy="338554"/>
          </a:xfrm>
          <a:prstGeom prst="rect">
            <a:avLst/>
          </a:prstGeom>
          <a:noFill/>
        </p:spPr>
        <p:txBody>
          <a:bodyPr wrap="none" rtlCol="0">
            <a:spAutoFit/>
          </a:bodyPr>
          <a:lstStyle/>
          <a:p>
            <a:pPr fontAlgn="auto">
              <a:spcBef>
                <a:spcPts val="0"/>
              </a:spcBef>
              <a:spcAft>
                <a:spcPts val="0"/>
              </a:spcAft>
            </a:pPr>
            <a:r>
              <a:rPr lang="en-US" sz="1600" b="1" i="1">
                <a:solidFill>
                  <a:srgbClr val="DF1F2E"/>
                </a:solidFill>
                <a:latin typeface="Arial"/>
                <a:ea typeface="+mn-ea"/>
              </a:rPr>
              <a:t>Working Today to Build a Better Tomorrow</a:t>
            </a:r>
          </a:p>
        </p:txBody>
      </p:sp>
    </p:spTree>
    <p:extLst>
      <p:ext uri="{BB962C8B-B14F-4D97-AF65-F5344CB8AC3E}">
        <p14:creationId xmlns:p14="http://schemas.microsoft.com/office/powerpoint/2010/main" val="3746389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12" name="TextBox 11"/>
          <p:cNvSpPr txBox="1"/>
          <p:nvPr userDrawn="1"/>
        </p:nvSpPr>
        <p:spPr>
          <a:xfrm>
            <a:off x="226944" y="4836418"/>
            <a:ext cx="4352730" cy="338554"/>
          </a:xfrm>
          <a:prstGeom prst="rect">
            <a:avLst/>
          </a:prstGeom>
          <a:noFill/>
        </p:spPr>
        <p:txBody>
          <a:bodyPr wrap="none" rtlCol="0">
            <a:spAutoFit/>
          </a:bodyPr>
          <a:lstStyle/>
          <a:p>
            <a:pPr fontAlgn="auto">
              <a:spcBef>
                <a:spcPts val="0"/>
              </a:spcBef>
              <a:spcAft>
                <a:spcPts val="0"/>
              </a:spcAft>
            </a:pPr>
            <a:r>
              <a:rPr lang="en-US" sz="1600" b="1" i="1">
                <a:solidFill>
                  <a:srgbClr val="DF1F2E"/>
                </a:solidFill>
                <a:latin typeface="Arial"/>
                <a:ea typeface="+mn-ea"/>
              </a:rPr>
              <a:t>Working Today to Build a Better Tomorrow</a:t>
            </a:r>
          </a:p>
        </p:txBody>
      </p:sp>
    </p:spTree>
    <p:extLst>
      <p:ext uri="{BB962C8B-B14F-4D97-AF65-F5344CB8AC3E}">
        <p14:creationId xmlns:p14="http://schemas.microsoft.com/office/powerpoint/2010/main" val="3916097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pPr fontAlgn="auto">
              <a:spcBef>
                <a:spcPts val="0"/>
              </a:spcBef>
              <a:spcAft>
                <a:spcPts val="0"/>
              </a:spcAft>
            </a:pPr>
            <a:r>
              <a:rPr lang="en-US" altLang="en-US" sz="675" i="1">
                <a:solidFill>
                  <a:srgbClr val="000000"/>
                </a:solidFill>
                <a:latin typeface="Arial"/>
                <a:ea typeface="+mn-ea"/>
              </a:rPr>
              <a:t>“</a:t>
            </a:r>
            <a:r>
              <a:rPr lang="en-US" sz="675" i="1">
                <a:solidFill>
                  <a:srgbClr val="000000"/>
                </a:solidFill>
                <a:latin typeface="Arial"/>
                <a:ea typeface="+mn-ea"/>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rgbClr val="000000"/>
                </a:solidFill>
                <a:latin typeface="Arial"/>
                <a:ea typeface="+mn-ea"/>
              </a:rPr>
              <a:t>”</a:t>
            </a:r>
            <a:endParaRPr lang="en-US" sz="675" i="1">
              <a:solidFill>
                <a:srgbClr val="000000"/>
              </a:solidFill>
              <a:latin typeface="Arial"/>
              <a:ea typeface="+mn-ea"/>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12" name="TextBox 11"/>
          <p:cNvSpPr txBox="1"/>
          <p:nvPr userDrawn="1"/>
        </p:nvSpPr>
        <p:spPr>
          <a:xfrm>
            <a:off x="226944" y="4836418"/>
            <a:ext cx="4352730" cy="338554"/>
          </a:xfrm>
          <a:prstGeom prst="rect">
            <a:avLst/>
          </a:prstGeom>
          <a:noFill/>
        </p:spPr>
        <p:txBody>
          <a:bodyPr wrap="none" rtlCol="0">
            <a:spAutoFit/>
          </a:bodyPr>
          <a:lstStyle/>
          <a:p>
            <a:pPr fontAlgn="auto">
              <a:spcBef>
                <a:spcPts val="0"/>
              </a:spcBef>
              <a:spcAft>
                <a:spcPts val="0"/>
              </a:spcAft>
            </a:pPr>
            <a:r>
              <a:rPr lang="en-US" sz="1600" b="1" i="1">
                <a:solidFill>
                  <a:srgbClr val="DF1F2E"/>
                </a:solidFill>
                <a:latin typeface="Arial"/>
                <a:ea typeface="+mn-ea"/>
              </a:rPr>
              <a:t>Working Today to Build a Better Tomorrow</a:t>
            </a:r>
          </a:p>
        </p:txBody>
      </p:sp>
    </p:spTree>
    <p:extLst>
      <p:ext uri="{BB962C8B-B14F-4D97-AF65-F5344CB8AC3E}">
        <p14:creationId xmlns:p14="http://schemas.microsoft.com/office/powerpoint/2010/main" val="1789777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F5E0-D777-440B-8912-BC9DF112CE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6EE826-6754-4706-AD0F-9A9C7A628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EB0E20-BF79-4312-8238-016587CECE60}"/>
              </a:ext>
            </a:extLst>
          </p:cNvPr>
          <p:cNvSpPr>
            <a:spLocks noGrp="1"/>
          </p:cNvSpPr>
          <p:nvPr>
            <p:ph type="dt" sz="half" idx="10"/>
          </p:nvPr>
        </p:nvSpPr>
        <p:spPr/>
        <p:txBody>
          <a:bodyPr/>
          <a:lstStyle/>
          <a:p>
            <a:fld id="{5EB0C5F2-3041-4906-81F0-23E187D0FBAF}" type="datetimeFigureOut">
              <a:rPr lang="en-US" smtClean="0"/>
              <a:t>3/18/2024</a:t>
            </a:fld>
            <a:endParaRPr lang="en-US"/>
          </a:p>
        </p:txBody>
      </p:sp>
      <p:sp>
        <p:nvSpPr>
          <p:cNvPr id="5" name="Footer Placeholder 4">
            <a:extLst>
              <a:ext uri="{FF2B5EF4-FFF2-40B4-BE49-F238E27FC236}">
                <a16:creationId xmlns:a16="http://schemas.microsoft.com/office/drawing/2014/main" id="{F04F5884-3497-48E0-81DC-40D4A4BB1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7FADD-802B-4877-AAD4-1D20C3818F74}"/>
              </a:ext>
            </a:extLst>
          </p:cNvPr>
          <p:cNvSpPr>
            <a:spLocks noGrp="1"/>
          </p:cNvSpPr>
          <p:nvPr>
            <p:ph type="sldNum" sz="quarter" idx="12"/>
          </p:nvPr>
        </p:nvSpPr>
        <p:spPr/>
        <p:txBody>
          <a:bodyPr/>
          <a:lstStyle/>
          <a:p>
            <a:fld id="{FE7B87BB-CB0E-4BBC-B769-73F331EEDD23}" type="slidenum">
              <a:rPr lang="en-US" smtClean="0"/>
              <a:t>‹#›</a:t>
            </a:fld>
            <a:endParaRPr lang="en-US"/>
          </a:p>
        </p:txBody>
      </p:sp>
    </p:spTree>
    <p:extLst>
      <p:ext uri="{BB962C8B-B14F-4D97-AF65-F5344CB8AC3E}">
        <p14:creationId xmlns:p14="http://schemas.microsoft.com/office/powerpoint/2010/main" val="875055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400800" y="762000"/>
            <a:ext cx="4978400" cy="2362200"/>
          </a:xfrm>
        </p:spPr>
        <p:txBody>
          <a:bodyPr>
            <a:noAutofit/>
          </a:bodyPr>
          <a:lstStyle>
            <a:lvl1pPr>
              <a:defRPr sz="3800" b="1">
                <a:solidFill>
                  <a:srgbClr val="002060"/>
                </a:solidFill>
                <a:latin typeface="Georgia" pitchFamily="18" charset="0"/>
              </a:defRPr>
            </a:lvl1pPr>
          </a:lstStyle>
          <a:p>
            <a:r>
              <a:rPr lang="en-US"/>
              <a:t>Click to edit Master title style</a:t>
            </a:r>
            <a:endParaRPr lang="en-US" dirty="0"/>
          </a:p>
        </p:txBody>
      </p:sp>
      <p:sp>
        <p:nvSpPr>
          <p:cNvPr id="11" name="Subtitle 2"/>
          <p:cNvSpPr>
            <a:spLocks noGrp="1"/>
          </p:cNvSpPr>
          <p:nvPr>
            <p:ph type="subTitle" idx="1"/>
          </p:nvPr>
        </p:nvSpPr>
        <p:spPr>
          <a:xfrm>
            <a:off x="6400800" y="3505200"/>
            <a:ext cx="4978400" cy="762000"/>
          </a:xfrm>
        </p:spPr>
        <p:txBody>
          <a:bodyPr/>
          <a:lstStyle>
            <a:lvl1pPr marL="0" indent="0" algn="ctr">
              <a:buNone/>
              <a:defRPr sz="2000">
                <a:solidFill>
                  <a:schemeClr val="accent1">
                    <a:lumMod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a:xfrm>
            <a:off x="2844800" y="6356351"/>
            <a:ext cx="1930400" cy="365125"/>
          </a:xfrm>
        </p:spPr>
        <p:txBody>
          <a:bodyPr/>
          <a:lstStyle>
            <a:lvl1pPr>
              <a:defRPr>
                <a:solidFill>
                  <a:schemeClr val="accent1">
                    <a:lumMod val="75000"/>
                  </a:schemeClr>
                </a:solidFill>
              </a:defRPr>
            </a:lvl1pPr>
          </a:lstStyle>
          <a:p>
            <a:endParaRPr lang="en-US"/>
          </a:p>
        </p:txBody>
      </p:sp>
      <p:sp>
        <p:nvSpPr>
          <p:cNvPr id="7" name="Footer Placeholder 4"/>
          <p:cNvSpPr>
            <a:spLocks noGrp="1"/>
          </p:cNvSpPr>
          <p:nvPr>
            <p:ph type="ftr" sz="quarter" idx="11"/>
          </p:nvPr>
        </p:nvSpPr>
        <p:spPr>
          <a:xfrm>
            <a:off x="4876800" y="6356351"/>
            <a:ext cx="5283200" cy="365125"/>
          </a:xfrm>
        </p:spPr>
        <p:txBody>
          <a:bodyPr/>
          <a:lstStyle>
            <a:lvl1pPr>
              <a:defRPr>
                <a:solidFill>
                  <a:schemeClr val="accent1">
                    <a:lumMod val="75000"/>
                  </a:schemeClr>
                </a:solidFill>
              </a:defRPr>
            </a:lvl1pPr>
          </a:lstStyle>
          <a:p>
            <a:endParaRPr lang="en-US"/>
          </a:p>
        </p:txBody>
      </p:sp>
      <p:sp>
        <p:nvSpPr>
          <p:cNvPr id="8" name="Slide Number Placeholder 5"/>
          <p:cNvSpPr>
            <a:spLocks noGrp="1"/>
          </p:cNvSpPr>
          <p:nvPr>
            <p:ph type="sldNum" sz="quarter" idx="12"/>
          </p:nvPr>
        </p:nvSpPr>
        <p:spPr>
          <a:xfrm>
            <a:off x="10261600" y="6356351"/>
            <a:ext cx="1320800" cy="365125"/>
          </a:xfrm>
        </p:spPr>
        <p:txBody>
          <a:bodyPr/>
          <a:lstStyle>
            <a:lvl1pPr>
              <a:defRPr>
                <a:solidFill>
                  <a:schemeClr val="accent1">
                    <a:lumMod val="75000"/>
                  </a:schemeClr>
                </a:solidFill>
              </a:defRPr>
            </a:lvl1pPr>
          </a:lstStyle>
          <a:p>
            <a:fld id="{1E7662DF-63DD-4D72-B75F-5937A1C8330F}" type="slidenum">
              <a:rPr lang="en-US" smtClean="0"/>
              <a:pPr/>
              <a:t>‹#›</a:t>
            </a:fld>
            <a:endParaRPr lang="en-US"/>
          </a:p>
        </p:txBody>
      </p:sp>
      <p:pic>
        <p:nvPicPr>
          <p:cNvPr id="1027" name="Picture 3" descr="H:\Misc\PPT Presentations\PPT Presentations\artwork\katz sky3_CMYK.jpg"/>
          <p:cNvPicPr>
            <a:picLocks noChangeAspect="1" noChangeArrowheads="1"/>
          </p:cNvPicPr>
          <p:nvPr userDrawn="1"/>
        </p:nvPicPr>
        <p:blipFill>
          <a:blip r:embed="rId2" cstate="print"/>
          <a:srcRect/>
          <a:stretch>
            <a:fillRect/>
          </a:stretch>
        </p:blipFill>
        <p:spPr bwMode="auto">
          <a:xfrm>
            <a:off x="-108085" y="0"/>
            <a:ext cx="6305685" cy="5943600"/>
          </a:xfrm>
          <a:prstGeom prst="rect">
            <a:avLst/>
          </a:prstGeom>
          <a:noFill/>
        </p:spPr>
      </p:pic>
    </p:spTree>
    <p:extLst>
      <p:ext uri="{BB962C8B-B14F-4D97-AF65-F5344CB8AC3E}">
        <p14:creationId xmlns:p14="http://schemas.microsoft.com/office/powerpoint/2010/main" val="2901703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711200" y="1447801"/>
            <a:ext cx="10668000" cy="860425"/>
          </a:xfrm>
        </p:spPr>
        <p:txBody>
          <a:bodyPr>
            <a:noAutofit/>
          </a:bodyPr>
          <a:lstStyle>
            <a:lvl1pPr>
              <a:defRPr sz="3800" b="1">
                <a:solidFill>
                  <a:schemeClr val="tx2"/>
                </a:solidFill>
                <a:latin typeface="Georgia" pitchFamily="18" charset="0"/>
              </a:defRPr>
            </a:lvl1pPr>
          </a:lstStyle>
          <a:p>
            <a:r>
              <a:rPr lang="en-US"/>
              <a:t>Click to edit Master title style</a:t>
            </a:r>
            <a:endParaRPr lang="en-US" dirty="0"/>
          </a:p>
        </p:txBody>
      </p:sp>
      <p:sp>
        <p:nvSpPr>
          <p:cNvPr id="11" name="Subtitle 2"/>
          <p:cNvSpPr>
            <a:spLocks noGrp="1"/>
          </p:cNvSpPr>
          <p:nvPr>
            <p:ph type="subTitle" idx="1"/>
          </p:nvPr>
        </p:nvSpPr>
        <p:spPr>
          <a:xfrm>
            <a:off x="1828800" y="2667000"/>
            <a:ext cx="8534400" cy="1143000"/>
          </a:xfrm>
        </p:spPr>
        <p:txBody>
          <a:bodyPr/>
          <a:lstStyle>
            <a:lvl1pPr marL="0" indent="0" algn="ctr">
              <a:buNone/>
              <a:defRPr>
                <a:solidFill>
                  <a:schemeClr val="accent1">
                    <a:lumMod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a:xfrm>
            <a:off x="2844800" y="6356351"/>
            <a:ext cx="1930400" cy="365125"/>
          </a:xfrm>
        </p:spPr>
        <p:txBody>
          <a:bodyPr/>
          <a:lstStyle>
            <a:lvl1pPr>
              <a:defRPr>
                <a:solidFill>
                  <a:schemeClr val="accent1">
                    <a:lumMod val="50000"/>
                  </a:schemeClr>
                </a:solidFill>
              </a:defRPr>
            </a:lvl1pPr>
          </a:lstStyle>
          <a:p>
            <a:endParaRPr lang="en-US"/>
          </a:p>
        </p:txBody>
      </p:sp>
      <p:sp>
        <p:nvSpPr>
          <p:cNvPr id="7" name="Footer Placeholder 4"/>
          <p:cNvSpPr>
            <a:spLocks noGrp="1"/>
          </p:cNvSpPr>
          <p:nvPr>
            <p:ph type="ftr" sz="quarter" idx="11"/>
          </p:nvPr>
        </p:nvSpPr>
        <p:spPr>
          <a:xfrm>
            <a:off x="4876800" y="6356351"/>
            <a:ext cx="5283200" cy="365125"/>
          </a:xfrm>
        </p:spPr>
        <p:txBody>
          <a:bodyPr/>
          <a:lstStyle>
            <a:lvl1pPr>
              <a:defRPr>
                <a:solidFill>
                  <a:schemeClr val="accent1">
                    <a:lumMod val="50000"/>
                  </a:schemeClr>
                </a:solidFill>
              </a:defRPr>
            </a:lvl1pPr>
          </a:lstStyle>
          <a:p>
            <a:endParaRPr lang="en-US"/>
          </a:p>
        </p:txBody>
      </p:sp>
      <p:sp>
        <p:nvSpPr>
          <p:cNvPr id="8" name="Slide Number Placeholder 5"/>
          <p:cNvSpPr>
            <a:spLocks noGrp="1"/>
          </p:cNvSpPr>
          <p:nvPr>
            <p:ph type="sldNum" sz="quarter" idx="12"/>
          </p:nvPr>
        </p:nvSpPr>
        <p:spPr>
          <a:xfrm>
            <a:off x="10261600" y="6356351"/>
            <a:ext cx="1320800" cy="365125"/>
          </a:xfrm>
        </p:spPr>
        <p:txBody>
          <a:bodyPr/>
          <a:lstStyle>
            <a:lvl1pPr>
              <a:defRPr>
                <a:solidFill>
                  <a:schemeClr val="accent1">
                    <a:lumMod val="50000"/>
                  </a:schemeClr>
                </a:solidFill>
              </a:defRPr>
            </a:lvl1pPr>
          </a:lstStyle>
          <a:p>
            <a:fld id="{1E7662DF-63DD-4D72-B75F-5937A1C8330F}" type="slidenum">
              <a:rPr lang="en-US" smtClean="0"/>
              <a:pPr/>
              <a:t>‹#›</a:t>
            </a:fld>
            <a:endParaRPr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34400" y="6324600"/>
            <a:ext cx="3568699"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9561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838200"/>
            <a:ext cx="10668000" cy="990600"/>
          </a:xfrm>
        </p:spPr>
        <p:txBody>
          <a:bodyPr/>
          <a:lstStyle>
            <a:lvl1pPr algn="ctr">
              <a:defRPr sz="3800" b="1">
                <a:solidFill>
                  <a:schemeClr val="accent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711200" y="1828800"/>
            <a:ext cx="10668000" cy="4038600"/>
          </a:xfrm>
        </p:spPr>
        <p:txBody>
          <a:bodyPr/>
          <a:lstStyle>
            <a:lvl1pPr>
              <a:defRPr sz="2800">
                <a:solidFill>
                  <a:schemeClr val="bg2">
                    <a:lumMod val="50000"/>
                  </a:schemeClr>
                </a:solidFill>
                <a:latin typeface="Calibri" pitchFamily="34" charset="0"/>
              </a:defRPr>
            </a:lvl1pPr>
            <a:lvl2pPr>
              <a:defRPr sz="2400">
                <a:solidFill>
                  <a:schemeClr val="accent1">
                    <a:lumMod val="75000"/>
                  </a:schemeClr>
                </a:solidFill>
                <a:latin typeface="Calibri" pitchFamily="34" charset="0"/>
              </a:defRPr>
            </a:lvl2pPr>
            <a:lvl3pPr>
              <a:defRPr sz="2200">
                <a:solidFill>
                  <a:schemeClr val="accent1">
                    <a:lumMod val="50000"/>
                  </a:schemeClr>
                </a:solidFill>
                <a:latin typeface="Calibri" pitchFamily="34" charset="0"/>
              </a:defRPr>
            </a:lvl3pPr>
            <a:lvl4pPr>
              <a:defRPr>
                <a:solidFill>
                  <a:schemeClr val="accent1">
                    <a:lumMod val="75000"/>
                  </a:schemeClr>
                </a:solidFill>
                <a:latin typeface="Calibri" pitchFamily="34" charset="0"/>
              </a:defRPr>
            </a:lvl4pPr>
            <a:lvl5pPr>
              <a:defRPr sz="1800">
                <a:solidFill>
                  <a:schemeClr val="accent1">
                    <a:lumMod val="50000"/>
                  </a:schemeClr>
                </a:solidFill>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a:xfrm>
            <a:off x="2844800" y="6356351"/>
            <a:ext cx="1930400" cy="365125"/>
          </a:xfrm>
        </p:spPr>
        <p:txBody>
          <a:bodyPr/>
          <a:lstStyle>
            <a:lvl1pPr>
              <a:defRPr>
                <a:solidFill>
                  <a:schemeClr val="tx2">
                    <a:lumMod val="75000"/>
                  </a:schemeClr>
                </a:solidFill>
              </a:defRPr>
            </a:lvl1pPr>
          </a:lstStyle>
          <a:p>
            <a:endParaRPr lang="en-US"/>
          </a:p>
        </p:txBody>
      </p:sp>
      <p:sp>
        <p:nvSpPr>
          <p:cNvPr id="7" name="Footer Placeholder 4"/>
          <p:cNvSpPr>
            <a:spLocks noGrp="1"/>
          </p:cNvSpPr>
          <p:nvPr>
            <p:ph type="ftr" sz="quarter" idx="11"/>
          </p:nvPr>
        </p:nvSpPr>
        <p:spPr>
          <a:xfrm>
            <a:off x="4876800" y="6356351"/>
            <a:ext cx="5283200" cy="365125"/>
          </a:xfrm>
        </p:spPr>
        <p:txBody>
          <a:bodyPr/>
          <a:lstStyle>
            <a:lvl1pPr>
              <a:defRPr>
                <a:solidFill>
                  <a:schemeClr val="tx2">
                    <a:lumMod val="75000"/>
                  </a:schemeClr>
                </a:solidFill>
              </a:defRPr>
            </a:lvl1pPr>
          </a:lstStyle>
          <a:p>
            <a:endParaRPr lang="en-US"/>
          </a:p>
        </p:txBody>
      </p:sp>
      <p:sp>
        <p:nvSpPr>
          <p:cNvPr id="8" name="Slide Number Placeholder 5"/>
          <p:cNvSpPr>
            <a:spLocks noGrp="1"/>
          </p:cNvSpPr>
          <p:nvPr>
            <p:ph type="sldNum" sz="quarter" idx="12"/>
          </p:nvPr>
        </p:nvSpPr>
        <p:spPr>
          <a:xfrm>
            <a:off x="10261600" y="6356351"/>
            <a:ext cx="1320800" cy="365125"/>
          </a:xfrm>
        </p:spPr>
        <p:txBody>
          <a:bodyPr/>
          <a:lstStyle>
            <a:lvl1pPr>
              <a:defRPr>
                <a:solidFill>
                  <a:schemeClr val="tx2">
                    <a:lumMod val="75000"/>
                  </a:schemeClr>
                </a:solidFill>
              </a:defRPr>
            </a:lvl1pPr>
          </a:lstStyle>
          <a:p>
            <a:fld id="{1E7662DF-63DD-4D72-B75F-5937A1C8330F}" type="slidenum">
              <a:rPr lang="en-US" smtClean="0"/>
              <a:pPr/>
              <a:t>‹#›</a:t>
            </a:fld>
            <a:endParaRPr lang="en-US"/>
          </a:p>
        </p:txBody>
      </p:sp>
    </p:spTree>
    <p:extLst>
      <p:ext uri="{BB962C8B-B14F-4D97-AF65-F5344CB8AC3E}">
        <p14:creationId xmlns:p14="http://schemas.microsoft.com/office/powerpoint/2010/main" val="14541087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662DF-63DD-4D72-B75F-5937A1C8330F}" type="slidenum">
              <a:rPr lang="en-US" smtClean="0"/>
              <a:pPr/>
              <a:t>‹#›</a:t>
            </a:fld>
            <a:endParaRPr lang="en-US"/>
          </a:p>
        </p:txBody>
      </p:sp>
    </p:spTree>
    <p:extLst>
      <p:ext uri="{BB962C8B-B14F-4D97-AF65-F5344CB8AC3E}">
        <p14:creationId xmlns:p14="http://schemas.microsoft.com/office/powerpoint/2010/main" val="8653670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838200"/>
          </a:xfrm>
        </p:spPr>
        <p:txBody>
          <a:bodyPr/>
          <a:lstStyle>
            <a:lvl1pPr>
              <a:defRPr sz="3600" b="1"/>
            </a:lvl1pPr>
          </a:lstStyle>
          <a:p>
            <a:r>
              <a:rPr lang="en-US"/>
              <a:t>Click to edit Master title style</a:t>
            </a:r>
            <a:endParaRPr lang="en-US" dirty="0"/>
          </a:p>
        </p:txBody>
      </p:sp>
      <p:sp>
        <p:nvSpPr>
          <p:cNvPr id="3" name="Content Placeholder 2"/>
          <p:cNvSpPr>
            <a:spLocks noGrp="1"/>
          </p:cNvSpPr>
          <p:nvPr>
            <p:ph sz="half" idx="1"/>
          </p:nvPr>
        </p:nvSpPr>
        <p:spPr>
          <a:xfrm>
            <a:off x="609600" y="1447801"/>
            <a:ext cx="53848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47801"/>
            <a:ext cx="53848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solidFill>
                  <a:schemeClr val="tx2">
                    <a:lumMod val="75000"/>
                  </a:schemeClr>
                </a:solidFill>
              </a:defRPr>
            </a:lvl1pPr>
          </a:lstStyle>
          <a:p>
            <a:endParaRPr lang="en-US"/>
          </a:p>
        </p:txBody>
      </p:sp>
      <p:sp>
        <p:nvSpPr>
          <p:cNvPr id="7" name="Footer Placeholder 4"/>
          <p:cNvSpPr>
            <a:spLocks noGrp="1"/>
          </p:cNvSpPr>
          <p:nvPr>
            <p:ph type="ftr" sz="quarter" idx="11"/>
          </p:nvPr>
        </p:nvSpPr>
        <p:spPr/>
        <p:txBody>
          <a:bodyPr/>
          <a:lstStyle>
            <a:lvl1pPr>
              <a:defRPr>
                <a:solidFill>
                  <a:schemeClr val="tx2">
                    <a:lumMod val="75000"/>
                  </a:schemeClr>
                </a:solidFill>
              </a:defRPr>
            </a:lvl1pPr>
          </a:lstStyle>
          <a:p>
            <a:endParaRPr lang="en-US"/>
          </a:p>
        </p:txBody>
      </p:sp>
      <p:sp>
        <p:nvSpPr>
          <p:cNvPr id="8" name="Slide Number Placeholder 5"/>
          <p:cNvSpPr>
            <a:spLocks noGrp="1"/>
          </p:cNvSpPr>
          <p:nvPr>
            <p:ph type="sldNum" sz="quarter" idx="12"/>
          </p:nvPr>
        </p:nvSpPr>
        <p:spPr/>
        <p:txBody>
          <a:bodyPr/>
          <a:lstStyle>
            <a:lvl1pPr>
              <a:defRPr>
                <a:solidFill>
                  <a:schemeClr val="tx2">
                    <a:lumMod val="75000"/>
                  </a:schemeClr>
                </a:solidFill>
              </a:defRPr>
            </a:lvl1pPr>
          </a:lstStyle>
          <a:p>
            <a:fld id="{1E7662DF-63DD-4D72-B75F-5937A1C8330F}" type="slidenum">
              <a:rPr lang="en-US" smtClean="0"/>
              <a:pPr/>
              <a:t>‹#›</a:t>
            </a:fld>
            <a:endParaRPr lang="en-US"/>
          </a:p>
        </p:txBody>
      </p:sp>
    </p:spTree>
    <p:extLst>
      <p:ext uri="{BB962C8B-B14F-4D97-AF65-F5344CB8AC3E}">
        <p14:creationId xmlns:p14="http://schemas.microsoft.com/office/powerpoint/2010/main" val="34743770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6F95-F6FD-42FF-9A28-FB1AB436D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20B0C-C73E-460C-9BD9-1A129DE7D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36067-03B6-45E3-982C-31768BC978CD}"/>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5" name="Footer Placeholder 4">
            <a:extLst>
              <a:ext uri="{FF2B5EF4-FFF2-40B4-BE49-F238E27FC236}">
                <a16:creationId xmlns:a16="http://schemas.microsoft.com/office/drawing/2014/main" id="{A714FCC6-1268-43BF-A171-1C67771F2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CC151-EDDF-4062-96D1-F7C315115D72}"/>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423691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721225"/>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5334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287963"/>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662DF-63DD-4D72-B75F-5937A1C8330F}" type="slidenum">
              <a:rPr lang="en-US" smtClean="0"/>
              <a:pPr/>
              <a:t>‹#›</a:t>
            </a:fld>
            <a:endParaRPr lang="en-US"/>
          </a:p>
        </p:txBody>
      </p:sp>
    </p:spTree>
    <p:extLst>
      <p:ext uri="{BB962C8B-B14F-4D97-AF65-F5344CB8AC3E}">
        <p14:creationId xmlns:p14="http://schemas.microsoft.com/office/powerpoint/2010/main" val="42817618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Rotated 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2">
                    <a:lumMod val="75000"/>
                  </a:schemeClr>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lumMod val="75000"/>
                  </a:schemeClr>
                </a:solidFill>
              </a:defRPr>
            </a:lvl1pPr>
          </a:lstStyle>
          <a:p>
            <a:fld id="{1E7662DF-63DD-4D72-B75F-5937A1C8330F}" type="slidenum">
              <a:rPr lang="en-US" smtClean="0"/>
              <a:pPr/>
              <a:t>‹#›</a:t>
            </a:fld>
            <a:endParaRPr lang="en-US"/>
          </a:p>
        </p:txBody>
      </p:sp>
      <p:sp>
        <p:nvSpPr>
          <p:cNvPr id="6" name="Vertical Title 1"/>
          <p:cNvSpPr>
            <a:spLocks noGrp="1"/>
          </p:cNvSpPr>
          <p:nvPr>
            <p:ph type="title" orient="vert"/>
          </p:nvPr>
        </p:nvSpPr>
        <p:spPr>
          <a:xfrm>
            <a:off x="8839200" y="274639"/>
            <a:ext cx="2743200" cy="5745162"/>
          </a:xfrm>
          <a:prstGeom prst="rect">
            <a:avLst/>
          </a:prstGeom>
        </p:spPr>
        <p:txBody>
          <a:bodyPr vert="eaVert"/>
          <a:lstStyle>
            <a:lvl1pPr>
              <a:defRPr sz="3200"/>
            </a:lvl1pPr>
          </a:lstStyle>
          <a:p>
            <a:r>
              <a:rPr lang="en-US"/>
              <a:t>Click to edit Master title style</a:t>
            </a:r>
          </a:p>
        </p:txBody>
      </p:sp>
      <p:sp>
        <p:nvSpPr>
          <p:cNvPr id="7" name="Vertical Text Placeholder 2"/>
          <p:cNvSpPr>
            <a:spLocks noGrp="1"/>
          </p:cNvSpPr>
          <p:nvPr>
            <p:ph type="body" orient="vert" idx="1"/>
          </p:nvPr>
        </p:nvSpPr>
        <p:spPr>
          <a:xfrm>
            <a:off x="609600" y="274639"/>
            <a:ext cx="8026400" cy="57451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1681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Rotate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2">
                    <a:lumMod val="75000"/>
                  </a:schemeClr>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lumMod val="75000"/>
                  </a:schemeClr>
                </a:solidFill>
              </a:defRPr>
            </a:lvl1pPr>
          </a:lstStyle>
          <a:p>
            <a:fld id="{1E7662DF-63DD-4D72-B75F-5937A1C8330F}" type="slidenum">
              <a:rPr lang="en-US" smtClean="0"/>
              <a:pPr/>
              <a:t>‹#›</a:t>
            </a:fld>
            <a:endParaRPr lang="en-US"/>
          </a:p>
        </p:txBody>
      </p:sp>
      <p:sp>
        <p:nvSpPr>
          <p:cNvPr id="7"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8" name="Vertical Text Placeholder 2"/>
          <p:cNvSpPr>
            <a:spLocks noGrp="1"/>
          </p:cNvSpPr>
          <p:nvPr>
            <p:ph type="body" orient="vert" idx="1"/>
          </p:nvPr>
        </p:nvSpPr>
        <p:spPr>
          <a:xfrm>
            <a:off x="609600" y="1600201"/>
            <a:ext cx="10972800" cy="4419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86875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DBE2FB-1CC3-46E5-ACEE-E63AC472AE81}" type="slidenum">
              <a:rPr lang="en-US" smtClean="0"/>
              <a:t>‹#›</a:t>
            </a:fld>
            <a:endParaRPr lang="en-US"/>
          </a:p>
        </p:txBody>
      </p:sp>
    </p:spTree>
    <p:extLst>
      <p:ext uri="{BB962C8B-B14F-4D97-AF65-F5344CB8AC3E}">
        <p14:creationId xmlns:p14="http://schemas.microsoft.com/office/powerpoint/2010/main" val="26589086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609600"/>
            <a:ext cx="10058400" cy="1219200"/>
          </a:xfrm>
        </p:spPr>
        <p:txBody>
          <a:bodyPr/>
          <a:lstStyle/>
          <a:p>
            <a:r>
              <a:rPr lang="en-US"/>
              <a:t>Click to edit Master title style</a:t>
            </a:r>
          </a:p>
        </p:txBody>
      </p:sp>
      <p:sp>
        <p:nvSpPr>
          <p:cNvPr id="3" name="Content Placeholder 2"/>
          <p:cNvSpPr>
            <a:spLocks noGrp="1"/>
          </p:cNvSpPr>
          <p:nvPr>
            <p:ph sz="quarter" idx="1"/>
          </p:nvPr>
        </p:nvSpPr>
        <p:spPr>
          <a:xfrm>
            <a:off x="1219200" y="1981200"/>
            <a:ext cx="4927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350000" y="1981200"/>
            <a:ext cx="4927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3962400"/>
            <a:ext cx="4927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50000" y="3962400"/>
            <a:ext cx="4927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2494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115421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78E40-8127-446F-8F89-675E0E2354AF}" type="slidenum">
              <a:rPr lang="en-US" smtClean="0"/>
              <a:pPr/>
              <a:t>‹#›</a:t>
            </a:fld>
            <a:endParaRPr lang="en-US"/>
          </a:p>
        </p:txBody>
      </p:sp>
    </p:spTree>
    <p:extLst>
      <p:ext uri="{BB962C8B-B14F-4D97-AF65-F5344CB8AC3E}">
        <p14:creationId xmlns:p14="http://schemas.microsoft.com/office/powerpoint/2010/main" val="6954851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18F230-DC93-4858-BB27-4FF0CE42F6D7}"/>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5" name="Footer Placeholder 4">
            <a:extLst>
              <a:ext uri="{FF2B5EF4-FFF2-40B4-BE49-F238E27FC236}">
                <a16:creationId xmlns:a16="http://schemas.microsoft.com/office/drawing/2014/main" id="{BED062BA-F297-4A17-8607-E21FB1EE1CC2}"/>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12CCAD22-E547-46DF-88E7-5422698A3F07}"/>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432A8101-6251-46DB-8F40-53CDA0351F52}" type="slidenum">
              <a:rPr lang="en-US" altLang="en-US"/>
              <a:pPr/>
              <a:t>‹#›</a:t>
            </a:fld>
            <a:endParaRPr lang="en-US" altLang="en-US"/>
          </a:p>
        </p:txBody>
      </p:sp>
    </p:spTree>
    <p:extLst>
      <p:ext uri="{BB962C8B-B14F-4D97-AF65-F5344CB8AC3E}">
        <p14:creationId xmlns:p14="http://schemas.microsoft.com/office/powerpoint/2010/main" val="339699677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C263C-4B7B-4A58-B739-A113CA1AC568}"/>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5" name="Footer Placeholder 4">
            <a:extLst>
              <a:ext uri="{FF2B5EF4-FFF2-40B4-BE49-F238E27FC236}">
                <a16:creationId xmlns:a16="http://schemas.microsoft.com/office/drawing/2014/main" id="{7E317F17-0116-4270-B2CC-FD6F2181E18E}"/>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8AD43376-C993-41E2-893D-CFF6358C8E2B}"/>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8BFCF92-B2FA-43E9-A951-70DEC2A8C1D2}" type="slidenum">
              <a:rPr lang="en-US" altLang="en-US"/>
              <a:pPr/>
              <a:t>‹#›</a:t>
            </a:fld>
            <a:endParaRPr lang="en-US" altLang="en-US"/>
          </a:p>
        </p:txBody>
      </p:sp>
    </p:spTree>
    <p:extLst>
      <p:ext uri="{BB962C8B-B14F-4D97-AF65-F5344CB8AC3E}">
        <p14:creationId xmlns:p14="http://schemas.microsoft.com/office/powerpoint/2010/main" val="28723599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F31E0A-674F-46DC-A86E-A0A2EA4098A7}"/>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5" name="Footer Placeholder 4">
            <a:extLst>
              <a:ext uri="{FF2B5EF4-FFF2-40B4-BE49-F238E27FC236}">
                <a16:creationId xmlns:a16="http://schemas.microsoft.com/office/drawing/2014/main" id="{D0211783-3B19-407E-966D-587E6A282E69}"/>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3D96D8F1-13A4-43F8-B506-92449EF4E935}"/>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DAA0ED3E-381F-466B-BB76-8B431F4485F8}" type="slidenum">
              <a:rPr lang="en-US" altLang="en-US"/>
              <a:pPr/>
              <a:t>‹#›</a:t>
            </a:fld>
            <a:endParaRPr lang="en-US" altLang="en-US"/>
          </a:p>
        </p:txBody>
      </p:sp>
    </p:spTree>
    <p:extLst>
      <p:ext uri="{BB962C8B-B14F-4D97-AF65-F5344CB8AC3E}">
        <p14:creationId xmlns:p14="http://schemas.microsoft.com/office/powerpoint/2010/main" val="11158473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04F7-7948-4313-A42D-4F42B04030F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7EC5ACD-7744-460E-9BC8-158ECC4D7F9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780F82-772A-4DE1-8A1E-ECCD6A00D369}"/>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5" name="Footer Placeholder 4">
            <a:extLst>
              <a:ext uri="{FF2B5EF4-FFF2-40B4-BE49-F238E27FC236}">
                <a16:creationId xmlns:a16="http://schemas.microsoft.com/office/drawing/2014/main" id="{7ACA774F-16ED-44F1-9C16-27A723D0F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DBAFE-18F0-4FB6-AC42-E8A132623D93}"/>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32181422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9CC4D-7BB1-4DE8-9573-7CD9DA2DFA35}"/>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Footer Placeholder 5">
            <a:extLst>
              <a:ext uri="{FF2B5EF4-FFF2-40B4-BE49-F238E27FC236}">
                <a16:creationId xmlns:a16="http://schemas.microsoft.com/office/drawing/2014/main" id="{F74378FE-903C-4DBF-BBA7-9820A17FFFA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321AA86F-3E7F-4943-8A4E-7C7FB14793CA}"/>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E672CC6-DEE7-41A1-9A7F-4D3CD5AF952B}" type="slidenum">
              <a:rPr lang="en-US" altLang="en-US"/>
              <a:pPr/>
              <a:t>‹#›</a:t>
            </a:fld>
            <a:endParaRPr lang="en-US" altLang="en-US"/>
          </a:p>
        </p:txBody>
      </p:sp>
    </p:spTree>
    <p:extLst>
      <p:ext uri="{BB962C8B-B14F-4D97-AF65-F5344CB8AC3E}">
        <p14:creationId xmlns:p14="http://schemas.microsoft.com/office/powerpoint/2010/main" val="10138241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C5466-2DD3-4A82-B397-B8CF87C96692}"/>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8" name="Footer Placeholder 7">
            <a:extLst>
              <a:ext uri="{FF2B5EF4-FFF2-40B4-BE49-F238E27FC236}">
                <a16:creationId xmlns:a16="http://schemas.microsoft.com/office/drawing/2014/main" id="{626063BF-B68A-443C-A060-4BD32AEEB1E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9" name="Slide Number Placeholder 8">
            <a:extLst>
              <a:ext uri="{FF2B5EF4-FFF2-40B4-BE49-F238E27FC236}">
                <a16:creationId xmlns:a16="http://schemas.microsoft.com/office/drawing/2014/main" id="{C798F81E-7CB8-47FA-A425-A2DE3D599C00}"/>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71D5E091-6B0E-48B6-A2FD-D6E295BF468A}" type="slidenum">
              <a:rPr lang="en-US" altLang="en-US"/>
              <a:pPr/>
              <a:t>‹#›</a:t>
            </a:fld>
            <a:endParaRPr lang="en-US" altLang="en-US"/>
          </a:p>
        </p:txBody>
      </p:sp>
    </p:spTree>
    <p:extLst>
      <p:ext uri="{BB962C8B-B14F-4D97-AF65-F5344CB8AC3E}">
        <p14:creationId xmlns:p14="http://schemas.microsoft.com/office/powerpoint/2010/main" val="22204607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DC644F-9167-4077-82E4-4B1307D7E7E9}"/>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4" name="Footer Placeholder 3">
            <a:extLst>
              <a:ext uri="{FF2B5EF4-FFF2-40B4-BE49-F238E27FC236}">
                <a16:creationId xmlns:a16="http://schemas.microsoft.com/office/drawing/2014/main" id="{68E9C91F-1271-4530-9906-D0654F83108C}"/>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5" name="Slide Number Placeholder 4">
            <a:extLst>
              <a:ext uri="{FF2B5EF4-FFF2-40B4-BE49-F238E27FC236}">
                <a16:creationId xmlns:a16="http://schemas.microsoft.com/office/drawing/2014/main" id="{2E1EEF29-8014-4C4D-BF47-5E754BF84BCA}"/>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0ACF1139-6E22-48DF-8CBA-CA5434FE9654}" type="slidenum">
              <a:rPr lang="en-US" altLang="en-US"/>
              <a:pPr/>
              <a:t>‹#›</a:t>
            </a:fld>
            <a:endParaRPr lang="en-US" altLang="en-US"/>
          </a:p>
        </p:txBody>
      </p:sp>
    </p:spTree>
    <p:extLst>
      <p:ext uri="{BB962C8B-B14F-4D97-AF65-F5344CB8AC3E}">
        <p14:creationId xmlns:p14="http://schemas.microsoft.com/office/powerpoint/2010/main" val="30627956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C9B5C-9596-4DF7-89E8-95B97488120C}"/>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3" name="Footer Placeholder 2">
            <a:extLst>
              <a:ext uri="{FF2B5EF4-FFF2-40B4-BE49-F238E27FC236}">
                <a16:creationId xmlns:a16="http://schemas.microsoft.com/office/drawing/2014/main" id="{BD88B0B6-94FB-44FD-BC43-3DA62FABDDC0}"/>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4" name="Slide Number Placeholder 3">
            <a:extLst>
              <a:ext uri="{FF2B5EF4-FFF2-40B4-BE49-F238E27FC236}">
                <a16:creationId xmlns:a16="http://schemas.microsoft.com/office/drawing/2014/main" id="{4D5F86F8-1FB1-43AC-B8F9-02A34830C47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141C985-ECF9-46AE-803E-ED29F8DF19A3}" type="slidenum">
              <a:rPr lang="en-US" altLang="en-US"/>
              <a:pPr/>
              <a:t>‹#›</a:t>
            </a:fld>
            <a:endParaRPr lang="en-US" altLang="en-US"/>
          </a:p>
        </p:txBody>
      </p:sp>
    </p:spTree>
    <p:extLst>
      <p:ext uri="{BB962C8B-B14F-4D97-AF65-F5344CB8AC3E}">
        <p14:creationId xmlns:p14="http://schemas.microsoft.com/office/powerpoint/2010/main" val="1857455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2FFA2B5-22E1-4A42-A8FB-DBFDD58C300E}"/>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Footer Placeholder 5">
            <a:extLst>
              <a:ext uri="{FF2B5EF4-FFF2-40B4-BE49-F238E27FC236}">
                <a16:creationId xmlns:a16="http://schemas.microsoft.com/office/drawing/2014/main" id="{7B0A7B0F-D75B-4758-8A44-4E30BC05E2F5}"/>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35748516-D183-451D-BCC6-5EABDA8CA737}"/>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1B55465-99C0-4C64-9E8D-7D641E36BBF2}" type="slidenum">
              <a:rPr lang="en-US" altLang="en-US"/>
              <a:pPr/>
              <a:t>‹#›</a:t>
            </a:fld>
            <a:endParaRPr lang="en-US" altLang="en-US"/>
          </a:p>
        </p:txBody>
      </p:sp>
    </p:spTree>
    <p:extLst>
      <p:ext uri="{BB962C8B-B14F-4D97-AF65-F5344CB8AC3E}">
        <p14:creationId xmlns:p14="http://schemas.microsoft.com/office/powerpoint/2010/main" val="28558634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82056A8-378E-40BE-BD13-A3AEAE919AD3}"/>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Footer Placeholder 5">
            <a:extLst>
              <a:ext uri="{FF2B5EF4-FFF2-40B4-BE49-F238E27FC236}">
                <a16:creationId xmlns:a16="http://schemas.microsoft.com/office/drawing/2014/main" id="{F60CA040-9D6D-4C36-B015-1FA3F0621AB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D8F871DD-43D7-43B4-8624-CEB6CB53B54B}"/>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82625F10-4CC8-4A13-B14A-D3ADBEB1A778}" type="slidenum">
              <a:rPr lang="en-US" altLang="en-US"/>
              <a:pPr/>
              <a:t>‹#›</a:t>
            </a:fld>
            <a:endParaRPr lang="en-US" altLang="en-US"/>
          </a:p>
        </p:txBody>
      </p:sp>
    </p:spTree>
    <p:extLst>
      <p:ext uri="{BB962C8B-B14F-4D97-AF65-F5344CB8AC3E}">
        <p14:creationId xmlns:p14="http://schemas.microsoft.com/office/powerpoint/2010/main" val="13002249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BBCC-F408-46AC-9DF7-E9003D53DE78}"/>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5" name="Footer Placeholder 4">
            <a:extLst>
              <a:ext uri="{FF2B5EF4-FFF2-40B4-BE49-F238E27FC236}">
                <a16:creationId xmlns:a16="http://schemas.microsoft.com/office/drawing/2014/main" id="{098D944E-B788-401F-B141-B4BF52E90B61}"/>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EBD8C584-E25D-4EC9-B36B-A6D2C3163B5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996EB6D-7F09-44FA-95E5-D9B840AEA171}" type="slidenum">
              <a:rPr lang="en-US" altLang="en-US"/>
              <a:pPr/>
              <a:t>‹#›</a:t>
            </a:fld>
            <a:endParaRPr lang="en-US" altLang="en-US"/>
          </a:p>
        </p:txBody>
      </p:sp>
    </p:spTree>
    <p:extLst>
      <p:ext uri="{BB962C8B-B14F-4D97-AF65-F5344CB8AC3E}">
        <p14:creationId xmlns:p14="http://schemas.microsoft.com/office/powerpoint/2010/main" val="25856453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A7A02-3490-43AF-B80E-D490DCFC2313}"/>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5" name="Footer Placeholder 4">
            <a:extLst>
              <a:ext uri="{FF2B5EF4-FFF2-40B4-BE49-F238E27FC236}">
                <a16:creationId xmlns:a16="http://schemas.microsoft.com/office/drawing/2014/main" id="{2787C3D8-67AB-44AD-B049-F9022413D183}"/>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3C701EB9-AB15-4A1E-BA71-62BFBF744831}"/>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7A84649-1124-43B0-8330-3C6F9526C452}" type="slidenum">
              <a:rPr lang="en-US" altLang="en-US"/>
              <a:pPr/>
              <a:t>‹#›</a:t>
            </a:fld>
            <a:endParaRPr lang="en-US" altLang="en-US"/>
          </a:p>
        </p:txBody>
      </p:sp>
    </p:spTree>
    <p:extLst>
      <p:ext uri="{BB962C8B-B14F-4D97-AF65-F5344CB8AC3E}">
        <p14:creationId xmlns:p14="http://schemas.microsoft.com/office/powerpoint/2010/main" val="31254132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258465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55820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B3F5-8F0E-486D-8331-4AA3F1B76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05031-1662-4F68-BEEA-6D4ECDE86C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C17A7-E6A4-4E15-8430-E470B9F334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C76B13-B595-4871-A3EA-026388E2F02D}"/>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6" name="Footer Placeholder 5">
            <a:extLst>
              <a:ext uri="{FF2B5EF4-FFF2-40B4-BE49-F238E27FC236}">
                <a16:creationId xmlns:a16="http://schemas.microsoft.com/office/drawing/2014/main" id="{FE024786-F109-44B5-B465-6E9FF588A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596DA-1622-4CF6-BAAD-3527B4CEB390}"/>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997233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050440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72529816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1369293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6446532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2"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406400" y="942975"/>
            <a:ext cx="11176000" cy="4761228"/>
          </a:xfrm>
        </p:spPr>
        <p:txBody>
          <a:bodyPr/>
          <a:lstStyle/>
          <a:p>
            <a:endParaRPr lang="en-US" dirty="0"/>
          </a:p>
        </p:txBody>
      </p:sp>
    </p:spTree>
    <p:extLst>
      <p:ext uri="{BB962C8B-B14F-4D97-AF65-F5344CB8AC3E}">
        <p14:creationId xmlns:p14="http://schemas.microsoft.com/office/powerpoint/2010/main" val="429020234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endParaRPr lang="en-US" dirty="0">
              <a:solidFill>
                <a:srgbClr val="000000">
                  <a:tint val="75000"/>
                </a:srgbClr>
              </a:solidFill>
            </a:endParaRPr>
          </a:p>
        </p:txBody>
      </p:sp>
    </p:spTree>
    <p:extLst>
      <p:ext uri="{BB962C8B-B14F-4D97-AF65-F5344CB8AC3E}">
        <p14:creationId xmlns:p14="http://schemas.microsoft.com/office/powerpoint/2010/main" val="12861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4"/>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endParaRPr lang="en-US" dirty="0">
              <a:solidFill>
                <a:srgbClr val="000000">
                  <a:tint val="75000"/>
                </a:srgbClr>
              </a:solidFill>
            </a:endParaRPr>
          </a:p>
        </p:txBody>
      </p:sp>
    </p:spTree>
    <p:extLst>
      <p:ext uri="{BB962C8B-B14F-4D97-AF65-F5344CB8AC3E}">
        <p14:creationId xmlns:p14="http://schemas.microsoft.com/office/powerpoint/2010/main" val="25431394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2"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2"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endParaRPr lang="en-US" dirty="0">
              <a:solidFill>
                <a:srgbClr val="000000">
                  <a:tint val="75000"/>
                </a:srgbClr>
              </a:solidFill>
            </a:endParaRPr>
          </a:p>
        </p:txBody>
      </p:sp>
    </p:spTree>
    <p:extLst>
      <p:ext uri="{BB962C8B-B14F-4D97-AF65-F5344CB8AC3E}">
        <p14:creationId xmlns:p14="http://schemas.microsoft.com/office/powerpoint/2010/main" val="17494295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3"/>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7697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6096000" y="942975"/>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406400" y="942978"/>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507968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C75B-213E-4BA9-AFCB-AA4AFC414BD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90FD81-BE30-4CEF-82B1-CD14FBA63E8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C0B03-829E-411A-A365-139D9D8AFB6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0CF970-DF8B-4FDE-8ED1-EF6EAC9D128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C6DC54-6666-4701-A390-B2804C758A4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D2E123-CB64-46B6-9FC5-3424CED186C7}"/>
              </a:ext>
            </a:extLst>
          </p:cNvPr>
          <p:cNvSpPr>
            <a:spLocks noGrp="1"/>
          </p:cNvSpPr>
          <p:nvPr>
            <p:ph type="dt" sz="half" idx="10"/>
          </p:nvPr>
        </p:nvSpPr>
        <p:spPr/>
        <p:txBody>
          <a:bodyPr/>
          <a:lstStyle/>
          <a:p>
            <a:fld id="{6873D000-130F-4DBC-B241-01EDA287815B}" type="datetimeFigureOut">
              <a:rPr lang="en-US" smtClean="0"/>
              <a:t>3/18/2024</a:t>
            </a:fld>
            <a:endParaRPr lang="en-US"/>
          </a:p>
        </p:txBody>
      </p:sp>
      <p:sp>
        <p:nvSpPr>
          <p:cNvPr id="8" name="Footer Placeholder 7">
            <a:extLst>
              <a:ext uri="{FF2B5EF4-FFF2-40B4-BE49-F238E27FC236}">
                <a16:creationId xmlns:a16="http://schemas.microsoft.com/office/drawing/2014/main" id="{1375776A-4558-4A59-A883-224E48880F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56FB7-6221-4137-AF07-74814C131231}"/>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4838762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4064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941574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406402"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2"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31283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4064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60960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4064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60960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8"/>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3151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2868699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12221339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0"/>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2098567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96037743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12000856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415808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7602086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image" Target="../media/image5.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image" Target="../media/image8.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5.xml"/><Relationship Id="rId30"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image" Target="../media/image14.png"/><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16.tiff"/><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image" Target="../media/image6.pn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4419" y="5562600"/>
            <a:ext cx="3059200" cy="12906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27989" y="1968425"/>
            <a:ext cx="2695631" cy="3594175"/>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23619" y="1562026"/>
            <a:ext cx="3968381" cy="5291175"/>
          </a:xfrm>
          <a:prstGeom prst="rect">
            <a:avLst/>
          </a:prstGeom>
        </p:spPr>
      </p:pic>
      <p:sp>
        <p:nvSpPr>
          <p:cNvPr id="1030" name="Rectangle 2"/>
          <p:cNvSpPr>
            <a:spLocks noGrp="1" noChangeArrowheads="1"/>
          </p:cNvSpPr>
          <p:nvPr>
            <p:ph type="title"/>
          </p:nvPr>
        </p:nvSpPr>
        <p:spPr bwMode="auto">
          <a:xfrm>
            <a:off x="101600" y="152400"/>
            <a:ext cx="843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PRESENTATION TITLE</a:t>
            </a:r>
          </a:p>
        </p:txBody>
      </p:sp>
    </p:spTree>
    <p:extLst>
      <p:ext uri="{BB962C8B-B14F-4D97-AF65-F5344CB8AC3E}">
        <p14:creationId xmlns:p14="http://schemas.microsoft.com/office/powerpoint/2010/main" val="352876186"/>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0"/>
            <a:ext cx="109728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sldNum" sz="quarter" idx="4"/>
          </p:nvPr>
        </p:nvSpPr>
        <p:spPr bwMode="auto">
          <a:xfrm>
            <a:off x="48768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fld id="{407C6C21-D013-4577-902C-0D84CA52600B}" type="slidenum">
              <a:rPr lang="en-US"/>
              <a:pPr>
                <a:defRPr/>
              </a:pPr>
              <a:t>‹#›</a:t>
            </a:fld>
            <a:endParaRPr lang="en-US"/>
          </a:p>
        </p:txBody>
      </p:sp>
    </p:spTree>
    <p:extLst>
      <p:ext uri="{BB962C8B-B14F-4D97-AF65-F5344CB8AC3E}">
        <p14:creationId xmlns:p14="http://schemas.microsoft.com/office/powerpoint/2010/main" val="22074439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04DED-80A4-48FD-8B2E-E967A4D60D7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EAF8C6-B528-4510-A60F-A2886EC11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B2F25-B58B-473C-9611-D7074DD9351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73D000-130F-4DBC-B241-01EDA287815B}" type="datetimeFigureOut">
              <a:rPr lang="en-US" smtClean="0"/>
              <a:t>3/18/2024</a:t>
            </a:fld>
            <a:endParaRPr lang="en-US"/>
          </a:p>
        </p:txBody>
      </p:sp>
      <p:sp>
        <p:nvSpPr>
          <p:cNvPr id="5" name="Footer Placeholder 4">
            <a:extLst>
              <a:ext uri="{FF2B5EF4-FFF2-40B4-BE49-F238E27FC236}">
                <a16:creationId xmlns:a16="http://schemas.microsoft.com/office/drawing/2014/main" id="{D306E5F9-FF73-44DE-87AD-0D4EBD52B0F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3EBCF9-44C6-45E1-BBC8-C5C049BF5F1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890410-048B-4C5B-82BD-AF5A136F7AE5}" type="slidenum">
              <a:rPr lang="en-US" smtClean="0"/>
              <a:t>‹#›</a:t>
            </a:fld>
            <a:endParaRPr lang="en-US"/>
          </a:p>
        </p:txBody>
      </p:sp>
    </p:spTree>
    <p:extLst>
      <p:ext uri="{BB962C8B-B14F-4D97-AF65-F5344CB8AC3E}">
        <p14:creationId xmlns:p14="http://schemas.microsoft.com/office/powerpoint/2010/main" val="19419108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04DED-80A4-48FD-8B2E-E967A4D60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EAF8C6-B528-4510-A60F-A2886EC11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B2F25-B58B-473C-9611-D7074DD935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306E5F9-FF73-44DE-87AD-0D4EBD52B0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3EBCF9-44C6-45E1-BBC8-C5C049BF5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90410-048B-4C5B-82BD-AF5A136F7AE5}" type="slidenum">
              <a:rPr lang="en-US" smtClean="0"/>
              <a:t>‹#›</a:t>
            </a:fld>
            <a:endParaRPr lang="en-US"/>
          </a:p>
        </p:txBody>
      </p:sp>
    </p:spTree>
    <p:extLst>
      <p:ext uri="{BB962C8B-B14F-4D97-AF65-F5344CB8AC3E}">
        <p14:creationId xmlns:p14="http://schemas.microsoft.com/office/powerpoint/2010/main" val="3727260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fontAlgn="auto">
              <a:spcBef>
                <a:spcPts val="0"/>
              </a:spcBef>
              <a:spcAft>
                <a:spcPts val="0"/>
              </a:spcAft>
            </a:pPr>
            <a:endParaRPr lang="en-US" sz="900">
              <a:solidFill>
                <a:srgbClr val="83847A"/>
              </a:solidFill>
            </a:endParaRPr>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1000" smtClean="0">
                <a:solidFill>
                  <a:srgbClr val="000000"/>
                </a:solidFill>
                <a:latin typeface="Arial"/>
                <a:ea typeface="+mn-ea"/>
              </a:rPr>
              <a:pPr algn="r" fontAlgn="auto">
                <a:spcBef>
                  <a:spcPct val="50000"/>
                </a:spcBef>
                <a:spcAft>
                  <a:spcPts val="0"/>
                </a:spcAft>
                <a:defRPr/>
              </a:pPr>
              <a:t>‹#›</a:t>
            </a:fld>
            <a:endParaRPr lang="en-US" sz="1000">
              <a:solidFill>
                <a:srgbClr val="000000"/>
              </a:solidFill>
              <a:latin typeface="Arial"/>
              <a:ea typeface="+mn-ea"/>
            </a:endParaRPr>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pPr fontAlgn="auto">
              <a:spcBef>
                <a:spcPts val="0"/>
              </a:spcBef>
              <a:spcAft>
                <a:spcPts val="0"/>
              </a:spcAft>
            </a:pPr>
            <a:endParaRPr lang="en-US">
              <a:solidFill>
                <a:srgbClr val="000000">
                  <a:tint val="75000"/>
                </a:srgbClr>
              </a:solidFill>
              <a:latin typeface="Arial"/>
              <a:ea typeface="+mn-ea"/>
            </a:endParaRP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D5B6B94-6F19-4E2B-82A4-E3780F0317F0}" type="datetimeFigureOut">
              <a:rPr lang="en-US" smtClean="0">
                <a:solidFill>
                  <a:srgbClr val="000000">
                    <a:tint val="75000"/>
                  </a:srgbClr>
                </a:solidFill>
                <a:latin typeface="Arial"/>
                <a:ea typeface="+mn-ea"/>
              </a:rPr>
              <a:pPr fontAlgn="auto">
                <a:spcBef>
                  <a:spcPts val="0"/>
                </a:spcBef>
                <a:spcAft>
                  <a:spcPts val="0"/>
                </a:spcAft>
              </a:pPr>
              <a:t>3/18/2024</a:t>
            </a:fld>
            <a:endParaRPr lang="en-US">
              <a:solidFill>
                <a:srgbClr val="000000">
                  <a:tint val="75000"/>
                </a:srgbClr>
              </a:solidFill>
              <a:latin typeface="Arial"/>
              <a:ea typeface="+mn-ea"/>
            </a:endParaRPr>
          </a:p>
        </p:txBody>
      </p:sp>
      <p:pic>
        <p:nvPicPr>
          <p:cNvPr id="17" name="Picture 16"/>
          <p:cNvPicPr>
            <a:picLocks noChangeAspect="1"/>
          </p:cNvPicPr>
          <p:nvPr userDrawn="1"/>
        </p:nvPicPr>
        <p:blipFill>
          <a:blip r:embed="rId31"/>
          <a:stretch>
            <a:fillRect/>
          </a:stretch>
        </p:blipFill>
        <p:spPr>
          <a:xfrm>
            <a:off x="3790329" y="6440557"/>
            <a:ext cx="4986960" cy="445168"/>
          </a:xfrm>
          <a:prstGeom prst="rect">
            <a:avLst/>
          </a:prstGeom>
        </p:spPr>
      </p:pic>
    </p:spTree>
    <p:extLst>
      <p:ext uri="{BB962C8B-B14F-4D97-AF65-F5344CB8AC3E}">
        <p14:creationId xmlns:p14="http://schemas.microsoft.com/office/powerpoint/2010/main" val="259821985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685800"/>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09600" y="1600200"/>
            <a:ext cx="109728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844800" y="6356351"/>
            <a:ext cx="1930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2">
                    <a:lumMod val="50000"/>
                  </a:schemeClr>
                </a:solidFill>
                <a:latin typeface="Calibri" pitchFamily="34" charset="0"/>
              </a:defRPr>
            </a:lvl1pPr>
          </a:lstStyle>
          <a:p>
            <a:endParaRPr lang="en-US"/>
          </a:p>
        </p:txBody>
      </p:sp>
      <p:sp>
        <p:nvSpPr>
          <p:cNvPr id="5" name="Footer Placeholder 4"/>
          <p:cNvSpPr>
            <a:spLocks noGrp="1"/>
          </p:cNvSpPr>
          <p:nvPr>
            <p:ph type="ftr" sz="quarter" idx="3"/>
          </p:nvPr>
        </p:nvSpPr>
        <p:spPr>
          <a:xfrm>
            <a:off x="4876800" y="6356351"/>
            <a:ext cx="52832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lumMod val="50000"/>
                  </a:schemeClr>
                </a:solidFill>
                <a:latin typeface="Calibri" pitchFamily="34" charset="0"/>
              </a:defRPr>
            </a:lvl1pPr>
          </a:lstStyle>
          <a:p>
            <a:endParaRPr lang="en-US" dirty="0"/>
          </a:p>
        </p:txBody>
      </p:sp>
      <p:sp>
        <p:nvSpPr>
          <p:cNvPr id="6" name="Slide Number Placeholder 5"/>
          <p:cNvSpPr>
            <a:spLocks noGrp="1"/>
          </p:cNvSpPr>
          <p:nvPr>
            <p:ph type="sldNum" sz="quarter" idx="4"/>
          </p:nvPr>
        </p:nvSpPr>
        <p:spPr>
          <a:xfrm>
            <a:off x="10261600" y="6356351"/>
            <a:ext cx="1320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2">
                    <a:lumMod val="50000"/>
                  </a:schemeClr>
                </a:solidFill>
                <a:latin typeface="Calibri" pitchFamily="34" charset="0"/>
              </a:defRPr>
            </a:lvl1pPr>
          </a:lstStyle>
          <a:p>
            <a:fld id="{1E7662DF-63DD-4D72-B75F-5937A1C8330F}" type="slidenum">
              <a:rPr lang="en-US" smtClean="0"/>
              <a:pPr/>
              <a:t>‹#›</a:t>
            </a:fld>
            <a:endParaRPr lang="en-US"/>
          </a:p>
        </p:txBody>
      </p:sp>
    </p:spTree>
    <p:extLst>
      <p:ext uri="{BB962C8B-B14F-4D97-AF65-F5344CB8AC3E}">
        <p14:creationId xmlns:p14="http://schemas.microsoft.com/office/powerpoint/2010/main" val="415431922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ctr" rtl="0" eaLnBrk="1" fontAlgn="base" hangingPunct="1">
        <a:spcBef>
          <a:spcPct val="0"/>
        </a:spcBef>
        <a:spcAft>
          <a:spcPct val="0"/>
        </a:spcAft>
        <a:defRPr sz="3600" b="1" kern="1200">
          <a:solidFill>
            <a:srgbClr val="254061"/>
          </a:solidFill>
          <a:latin typeface="Georgia" pitchFamily="18" charset="0"/>
          <a:ea typeface="+mj-ea"/>
          <a:cs typeface="+mj-cs"/>
        </a:defRPr>
      </a:lvl1pPr>
      <a:lvl2pPr algn="ctr" rtl="0" eaLnBrk="1" fontAlgn="base" hangingPunct="1">
        <a:spcBef>
          <a:spcPct val="0"/>
        </a:spcBef>
        <a:spcAft>
          <a:spcPct val="0"/>
        </a:spcAft>
        <a:defRPr sz="3800">
          <a:solidFill>
            <a:srgbClr val="254061"/>
          </a:solidFill>
          <a:latin typeface="Georgia" pitchFamily="18" charset="0"/>
        </a:defRPr>
      </a:lvl2pPr>
      <a:lvl3pPr algn="ctr" rtl="0" eaLnBrk="1" fontAlgn="base" hangingPunct="1">
        <a:spcBef>
          <a:spcPct val="0"/>
        </a:spcBef>
        <a:spcAft>
          <a:spcPct val="0"/>
        </a:spcAft>
        <a:defRPr sz="3800">
          <a:solidFill>
            <a:srgbClr val="254061"/>
          </a:solidFill>
          <a:latin typeface="Georgia" pitchFamily="18" charset="0"/>
        </a:defRPr>
      </a:lvl3pPr>
      <a:lvl4pPr algn="ctr" rtl="0" eaLnBrk="1" fontAlgn="base" hangingPunct="1">
        <a:spcBef>
          <a:spcPct val="0"/>
        </a:spcBef>
        <a:spcAft>
          <a:spcPct val="0"/>
        </a:spcAft>
        <a:defRPr sz="3800">
          <a:solidFill>
            <a:srgbClr val="254061"/>
          </a:solidFill>
          <a:latin typeface="Georgia" pitchFamily="18" charset="0"/>
        </a:defRPr>
      </a:lvl4pPr>
      <a:lvl5pPr algn="ctr" rtl="0" eaLnBrk="1" fontAlgn="base" hangingPunct="1">
        <a:spcBef>
          <a:spcPct val="0"/>
        </a:spcBef>
        <a:spcAft>
          <a:spcPct val="0"/>
        </a:spcAft>
        <a:defRPr sz="3800">
          <a:solidFill>
            <a:srgbClr val="254061"/>
          </a:solidFill>
          <a:latin typeface="Georgia"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F696758-836A-4B84-A567-DA7D81A4484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AF38506-75E1-4E34-85D1-4F7F6233926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2A2CE04-2562-4BB8-890C-CA7126483AE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5" name="Footer Placeholder 4">
            <a:extLst>
              <a:ext uri="{FF2B5EF4-FFF2-40B4-BE49-F238E27FC236}">
                <a16:creationId xmlns:a16="http://schemas.microsoft.com/office/drawing/2014/main" id="{10FAAF48-9676-4C8A-82CB-BE7DE1EEDF9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E1343CA1-B263-4BB0-849A-F1881A7688B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anose="020F0502020204030204" pitchFamily="34" charset="0"/>
              </a:defRPr>
            </a:lvl1pPr>
          </a:lstStyle>
          <a:p>
            <a:fld id="{A2676636-8B32-45B0-8578-6BCC614634FD}" type="slidenum">
              <a:rPr lang="en-US" altLang="en-US"/>
              <a:pPr/>
              <a:t>‹#›</a:t>
            </a:fld>
            <a:endParaRPr lang="en-US" altLang="en-US"/>
          </a:p>
        </p:txBody>
      </p:sp>
    </p:spTree>
    <p:extLst>
      <p:ext uri="{BB962C8B-B14F-4D97-AF65-F5344CB8AC3E}">
        <p14:creationId xmlns:p14="http://schemas.microsoft.com/office/powerpoint/2010/main" val="6576886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11" name="Rounded Rectangle 10"/>
          <p:cNvSpPr/>
          <p:nvPr userDrawn="1"/>
        </p:nvSpPr>
        <p:spPr>
          <a:xfrm>
            <a:off x="245538" y="165465"/>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83847A"/>
              </a:solidFill>
            </a:endParaRPr>
          </a:p>
        </p:txBody>
      </p:sp>
      <p:pic>
        <p:nvPicPr>
          <p:cNvPr id="1027" name="Picture 33"/>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0566402" y="5815671"/>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3316" y="6470429"/>
            <a:ext cx="3867149"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endParaRPr lang="en-US" dirty="0">
              <a:solidFill>
                <a:srgbClr val="000000">
                  <a:tint val="75000"/>
                </a:srgbClr>
              </a:solidFill>
            </a:endParaRPr>
          </a:p>
        </p:txBody>
      </p:sp>
      <p:sp>
        <p:nvSpPr>
          <p:cNvPr id="6" name="Slide Number Placeholder 5"/>
          <p:cNvSpPr>
            <a:spLocks noGrp="1"/>
          </p:cNvSpPr>
          <p:nvPr>
            <p:ph type="sldNum" sz="quarter" idx="4"/>
          </p:nvPr>
        </p:nvSpPr>
        <p:spPr>
          <a:xfrm>
            <a:off x="11074401" y="228603"/>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pPr fontAlgn="base">
              <a:spcBef>
                <a:spcPct val="0"/>
              </a:spcBef>
              <a:spcAft>
                <a:spcPct val="0"/>
              </a:spcAft>
            </a:pPr>
            <a:fld id="{139BD942-CC14-44A4-87FB-46239297AFE5}"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33" name="Picture 6"/>
          <p:cNvPicPr>
            <a:picLocks noChangeAspect="1"/>
          </p:cNvPicPr>
          <p:nvPr/>
        </p:nvPicPr>
        <p:blipFill>
          <a:blip r:embed="rId28"/>
          <a:srcRect/>
          <a:stretch>
            <a:fillRect/>
          </a:stretch>
        </p:blipFill>
        <p:spPr bwMode="auto">
          <a:xfrm>
            <a:off x="6079067" y="3416303"/>
            <a:ext cx="25400" cy="3175"/>
          </a:xfrm>
          <a:prstGeom prst="rect">
            <a:avLst/>
          </a:prstGeom>
          <a:noFill/>
          <a:ln w="9525">
            <a:noFill/>
            <a:miter lim="800000"/>
            <a:headEnd/>
            <a:tailEnd/>
          </a:ln>
        </p:spPr>
      </p:pic>
      <p:pic>
        <p:nvPicPr>
          <p:cNvPr id="2" name="Picture 1"/>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8895212" y="5941983"/>
            <a:ext cx="1241992" cy="750370"/>
          </a:xfrm>
          <a:prstGeom prst="rect">
            <a:avLst/>
          </a:prstGeom>
        </p:spPr>
      </p:pic>
    </p:spTree>
    <p:extLst>
      <p:ext uri="{BB962C8B-B14F-4D97-AF65-F5344CB8AC3E}">
        <p14:creationId xmlns:p14="http://schemas.microsoft.com/office/powerpoint/2010/main" val="27954235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Lst>
  <p:hf hdr="0" ft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pclayton@eufaulachamber.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mailto:pclayton@eufaulachamber.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09800" y="76200"/>
            <a:ext cx="7772400" cy="1524000"/>
          </a:xfrm>
        </p:spPr>
        <p:txBody>
          <a:bodyPr/>
          <a:lstStyle/>
          <a:p>
            <a:pPr eaLnBrk="1" hangingPunct="1"/>
            <a:r>
              <a:rPr lang="en-US" sz="4000" dirty="0"/>
              <a:t>Apalachicola Chattahoochee Flint River Basin (ACF) </a:t>
            </a:r>
          </a:p>
        </p:txBody>
      </p:sp>
      <p:sp>
        <p:nvSpPr>
          <p:cNvPr id="4" name="Text Box 4"/>
          <p:cNvSpPr txBox="1">
            <a:spLocks noChangeArrowheads="1"/>
          </p:cNvSpPr>
          <p:nvPr/>
        </p:nvSpPr>
        <p:spPr bwMode="auto">
          <a:xfrm>
            <a:off x="1625102" y="1746750"/>
            <a:ext cx="3937499" cy="923330"/>
          </a:xfrm>
          <a:prstGeom prst="rect">
            <a:avLst/>
          </a:prstGeom>
          <a:noFill/>
          <a:ln w="9525">
            <a:noFill/>
            <a:miter lim="800000"/>
            <a:headEnd/>
            <a:tailEnd/>
          </a:ln>
        </p:spPr>
        <p:txBody>
          <a:bodyPr wrap="square">
            <a:spAutoFit/>
          </a:bodyPr>
          <a:lstStyle/>
          <a:p>
            <a:pPr algn="ctr" fontAlgn="base">
              <a:spcAft>
                <a:spcPct val="0"/>
              </a:spcAft>
            </a:pPr>
            <a:r>
              <a:rPr lang="en-US" b="1" dirty="0">
                <a:solidFill>
                  <a:srgbClr val="000000"/>
                </a:solidFill>
                <a:latin typeface="Arial" pitchFamily="34" charset="0"/>
              </a:rPr>
              <a:t>Economic Significance to SE Alabama, SW Georgia, and North Florida</a:t>
            </a:r>
            <a:endParaRPr lang="en-US" dirty="0">
              <a:solidFill>
                <a:srgbClr val="000000"/>
              </a:solidFill>
              <a:latin typeface="Arial" pitchFamily="34" charset="0"/>
            </a:endParaRPr>
          </a:p>
        </p:txBody>
      </p:sp>
      <p:pic>
        <p:nvPicPr>
          <p:cNvPr id="3" name="Picture 2" descr="A close up of a map&#10;&#10;Description automatically generated">
            <a:extLst>
              <a:ext uri="{FF2B5EF4-FFF2-40B4-BE49-F238E27FC236}">
                <a16:creationId xmlns:a16="http://schemas.microsoft.com/office/drawing/2014/main" id="{EB6B7CD7-1955-4013-915B-A433B1869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101" y="2971800"/>
            <a:ext cx="4057766" cy="3048000"/>
          </a:xfrm>
          <a:prstGeom prst="rect">
            <a:avLst/>
          </a:prstGeom>
        </p:spPr>
      </p:pic>
      <p:sp>
        <p:nvSpPr>
          <p:cNvPr id="2" name="TextBox 1">
            <a:extLst>
              <a:ext uri="{FF2B5EF4-FFF2-40B4-BE49-F238E27FC236}">
                <a16:creationId xmlns:a16="http://schemas.microsoft.com/office/drawing/2014/main" id="{52EF07B4-071E-4EF2-B936-539FD34C2D3A}"/>
              </a:ext>
            </a:extLst>
          </p:cNvPr>
          <p:cNvSpPr txBox="1"/>
          <p:nvPr/>
        </p:nvSpPr>
        <p:spPr>
          <a:xfrm>
            <a:off x="1676400" y="5643422"/>
            <a:ext cx="3276600" cy="1477328"/>
          </a:xfrm>
          <a:prstGeom prst="rect">
            <a:avLst/>
          </a:prstGeom>
          <a:noFill/>
        </p:spPr>
        <p:txBody>
          <a:bodyPr wrap="square" rtlCol="0">
            <a:spAutoFit/>
          </a:bodyPr>
          <a:lstStyle/>
          <a:p>
            <a:pPr fontAlgn="base">
              <a:spcBef>
                <a:spcPct val="0"/>
              </a:spcBef>
              <a:spcAft>
                <a:spcPct val="0"/>
              </a:spcAft>
            </a:pPr>
            <a:r>
              <a:rPr lang="en-US" sz="1000" dirty="0">
                <a:solidFill>
                  <a:srgbClr val="000000"/>
                </a:solidFill>
                <a:latin typeface="Arial" pitchFamily="34" charset="0"/>
              </a:rPr>
              <a:t>Prepared by:</a:t>
            </a:r>
          </a:p>
          <a:p>
            <a:pPr fontAlgn="base">
              <a:spcBef>
                <a:spcPct val="0"/>
              </a:spcBef>
              <a:spcAft>
                <a:spcPct val="0"/>
              </a:spcAft>
            </a:pPr>
            <a:r>
              <a:rPr lang="en-US" sz="1000" dirty="0">
                <a:solidFill>
                  <a:srgbClr val="000000"/>
                </a:solidFill>
                <a:latin typeface="Arial" pitchFamily="34" charset="0"/>
              </a:rPr>
              <a:t>Philip W. Clayton, JD, LLM</a:t>
            </a:r>
          </a:p>
          <a:p>
            <a:pPr fontAlgn="base">
              <a:spcBef>
                <a:spcPct val="0"/>
              </a:spcBef>
              <a:spcAft>
                <a:spcPct val="0"/>
              </a:spcAft>
            </a:pPr>
            <a:r>
              <a:rPr lang="en-US" sz="1000" dirty="0">
                <a:solidFill>
                  <a:srgbClr val="000000"/>
                </a:solidFill>
                <a:latin typeface="Arial" pitchFamily="34" charset="0"/>
              </a:rPr>
              <a:t>Colonel (Ret.)</a:t>
            </a:r>
          </a:p>
          <a:p>
            <a:pPr fontAlgn="base">
              <a:spcBef>
                <a:spcPct val="0"/>
              </a:spcBef>
              <a:spcAft>
                <a:spcPct val="0"/>
              </a:spcAft>
            </a:pPr>
            <a:r>
              <a:rPr lang="en-US" sz="1000" dirty="0">
                <a:solidFill>
                  <a:srgbClr val="000000"/>
                </a:solidFill>
                <a:latin typeface="Arial" pitchFamily="34" charset="0"/>
              </a:rPr>
              <a:t>Executive Director, TriRivers Waterway Development Association</a:t>
            </a:r>
          </a:p>
          <a:p>
            <a:pPr fontAlgn="base">
              <a:spcBef>
                <a:spcPct val="0"/>
              </a:spcBef>
              <a:spcAft>
                <a:spcPct val="0"/>
              </a:spcAft>
            </a:pPr>
            <a:r>
              <a:rPr lang="en-US" sz="1000" dirty="0">
                <a:solidFill>
                  <a:srgbClr val="000000"/>
                </a:solidFill>
                <a:latin typeface="Arial" pitchFamily="34" charset="0"/>
                <a:hlinkClick r:id="rId4"/>
              </a:rPr>
              <a:t>pclayton@eufaulachamber.com</a:t>
            </a:r>
            <a:endParaRPr lang="en-US" sz="1000" dirty="0">
              <a:solidFill>
                <a:srgbClr val="000000"/>
              </a:solidFill>
              <a:latin typeface="Arial" pitchFamily="34" charset="0"/>
            </a:endParaRPr>
          </a:p>
          <a:p>
            <a:pPr fontAlgn="base">
              <a:spcBef>
                <a:spcPct val="0"/>
              </a:spcBef>
              <a:spcAft>
                <a:spcPct val="0"/>
              </a:spcAft>
            </a:pPr>
            <a:r>
              <a:rPr lang="en-US" sz="1000" dirty="0">
                <a:solidFill>
                  <a:srgbClr val="000000"/>
                </a:solidFill>
                <a:latin typeface="Arial" pitchFamily="34" charset="0"/>
              </a:rPr>
              <a:t>334-695-3433</a:t>
            </a:r>
          </a:p>
          <a:p>
            <a:pPr fontAlgn="base">
              <a:spcBef>
                <a:spcPct val="0"/>
              </a:spcBef>
              <a:spcAft>
                <a:spcPct val="0"/>
              </a:spcAft>
            </a:pPr>
            <a:endParaRPr lang="en-US" sz="1000" dirty="0">
              <a:solidFill>
                <a:srgbClr val="000000"/>
              </a:solidFill>
              <a:latin typeface="Arial" pitchFamily="34" charset="0"/>
            </a:endParaRPr>
          </a:p>
          <a:p>
            <a:pPr fontAlgn="base">
              <a:spcBef>
                <a:spcPct val="0"/>
              </a:spcBef>
              <a:spcAft>
                <a:spcPct val="0"/>
              </a:spcAft>
            </a:pPr>
            <a:endParaRPr lang="en-US" sz="1000" dirty="0">
              <a:solidFill>
                <a:srgbClr val="000000"/>
              </a:solidFill>
              <a:latin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940527"/>
            <a:ext cx="8229600" cy="698626"/>
          </a:xfrm>
        </p:spPr>
        <p:txBody>
          <a:bodyPr/>
          <a:lstStyle/>
          <a:p>
            <a:r>
              <a:rPr lang="en-US" sz="3600" dirty="0"/>
              <a:t>ACF Project Funding</a:t>
            </a:r>
            <a:br>
              <a:rPr lang="en-US" sz="3600" dirty="0"/>
            </a:br>
            <a:endParaRPr lang="en-US" b="1" u="sng" dirty="0"/>
          </a:p>
        </p:txBody>
      </p:sp>
      <p:sp>
        <p:nvSpPr>
          <p:cNvPr id="4" name="Content Placeholder 3"/>
          <p:cNvSpPr>
            <a:spLocks noGrp="1"/>
          </p:cNvSpPr>
          <p:nvPr>
            <p:ph idx="1"/>
          </p:nvPr>
        </p:nvSpPr>
        <p:spPr>
          <a:xfrm>
            <a:off x="1303020" y="1600200"/>
            <a:ext cx="9555480" cy="4452730"/>
          </a:xfrm>
        </p:spPr>
        <p:txBody>
          <a:bodyPr/>
          <a:lstStyle/>
          <a:p>
            <a:pPr marL="0" indent="0">
              <a:buNone/>
            </a:pPr>
            <a:endParaRPr lang="en-US" sz="1600" baseline="30000" dirty="0"/>
          </a:p>
          <a:p>
            <a:r>
              <a:rPr lang="en-US" sz="1600" dirty="0"/>
              <a:t>USACE allocated </a:t>
            </a:r>
            <a:r>
              <a:rPr lang="en-US" sz="1600" dirty="0">
                <a:solidFill>
                  <a:srgbClr val="0000FF"/>
                </a:solidFill>
              </a:rPr>
              <a:t>$74.6 million </a:t>
            </a:r>
            <a:r>
              <a:rPr lang="en-US" sz="1600" dirty="0"/>
              <a:t>beginning</a:t>
            </a:r>
            <a:r>
              <a:rPr lang="en-US" sz="1600" dirty="0">
                <a:solidFill>
                  <a:srgbClr val="0000FF"/>
                </a:solidFill>
              </a:rPr>
              <a:t> in FY 2024 </a:t>
            </a:r>
            <a:r>
              <a:rPr lang="en-US" sz="1600" dirty="0"/>
              <a:t>from Bipartisan Infrastructure Legislation (BIL) waterway infrastructure fund to the Mobile District for </a:t>
            </a:r>
            <a:r>
              <a:rPr lang="en-US" sz="1600" dirty="0">
                <a:solidFill>
                  <a:srgbClr val="0000FF"/>
                </a:solidFill>
              </a:rPr>
              <a:t>Jim Woodruff </a:t>
            </a:r>
            <a:r>
              <a:rPr lang="en-US" sz="1600" dirty="0"/>
              <a:t>lock and dam at Lake Seminole and </a:t>
            </a:r>
            <a:r>
              <a:rPr lang="en-US" sz="1600" dirty="0">
                <a:solidFill>
                  <a:srgbClr val="0000FF"/>
                </a:solidFill>
              </a:rPr>
              <a:t>Walter F. George</a:t>
            </a:r>
            <a:r>
              <a:rPr lang="en-US" sz="1600" dirty="0"/>
              <a:t> lock and dam at Lake Eufaula.</a:t>
            </a:r>
          </a:p>
          <a:p>
            <a:endParaRPr lang="en-US" sz="1600" dirty="0"/>
          </a:p>
          <a:p>
            <a:r>
              <a:rPr lang="en-US" sz="1600" dirty="0"/>
              <a:t>Senators Tuberville and Britt requested </a:t>
            </a:r>
            <a:r>
              <a:rPr lang="en-US" sz="1600" dirty="0">
                <a:solidFill>
                  <a:srgbClr val="0000FF"/>
                </a:solidFill>
              </a:rPr>
              <a:t>$20.635 million</a:t>
            </a:r>
            <a:r>
              <a:rPr lang="en-US" sz="1600" dirty="0"/>
              <a:t> in a Congressionally Directed Spending addition for FY 2024 for </a:t>
            </a:r>
            <a:r>
              <a:rPr lang="en-US" sz="1600" dirty="0">
                <a:solidFill>
                  <a:srgbClr val="0000FF"/>
                </a:solidFill>
              </a:rPr>
              <a:t>George W. Andrews </a:t>
            </a:r>
            <a:r>
              <a:rPr lang="en-US" sz="1600" dirty="0"/>
              <a:t>lock and dam at Columbia, Alabama.  </a:t>
            </a:r>
          </a:p>
          <a:p>
            <a:endParaRPr lang="en-US" sz="1600" dirty="0"/>
          </a:p>
          <a:p>
            <a:r>
              <a:rPr lang="en-US" sz="1600" dirty="0"/>
              <a:t>The Energy and Water Appropriations Act of 2024 which contains the $20.635 million is signed into law.  </a:t>
            </a:r>
          </a:p>
          <a:p>
            <a:endParaRPr lang="en-US" sz="1600" dirty="0"/>
          </a:p>
          <a:p>
            <a:r>
              <a:rPr lang="en-US" sz="1600" dirty="0">
                <a:solidFill>
                  <a:srgbClr val="0000FF"/>
                </a:solidFill>
              </a:rPr>
              <a:t>$95.235 million </a:t>
            </a:r>
            <a:r>
              <a:rPr lang="en-US" sz="1600" dirty="0"/>
              <a:t>is now available to the Mobile District and should fund all lock restoration on the ACF.</a:t>
            </a:r>
          </a:p>
          <a:p>
            <a:pPr marL="0" indent="0">
              <a:buNone/>
            </a:pPr>
            <a:endParaRPr lang="en-US" sz="1600" dirty="0"/>
          </a:p>
          <a:p>
            <a:r>
              <a:rPr lang="en-US" sz="1600" dirty="0"/>
              <a:t>Funding for dredging, dredge material disposal, and channel restoration operations are coming in future years requests.</a:t>
            </a:r>
          </a:p>
          <a:p>
            <a:endParaRPr lang="en-US" sz="1450" dirty="0"/>
          </a:p>
          <a:p>
            <a:pPr marL="0" indent="0">
              <a:buNone/>
            </a:pPr>
            <a:endParaRPr lang="en-US" sz="1450" dirty="0">
              <a:solidFill>
                <a:srgbClr val="0000FF"/>
              </a:solidFill>
              <a:highlight>
                <a:srgbClr val="FFFF00"/>
              </a:highlight>
            </a:endParaRPr>
          </a:p>
          <a:p>
            <a:pPr marL="457200" lvl="1" indent="0">
              <a:buNone/>
            </a:pPr>
            <a:endParaRPr lang="en-US" sz="1050" dirty="0"/>
          </a:p>
        </p:txBody>
      </p:sp>
      <p:sp>
        <p:nvSpPr>
          <p:cNvPr id="2" name="Slide Number Placeholder 1"/>
          <p:cNvSpPr>
            <a:spLocks noGrp="1"/>
          </p:cNvSpPr>
          <p:nvPr>
            <p:ph type="sldNum" sz="quarter" idx="10"/>
          </p:nvPr>
        </p:nvSpPr>
        <p:spPr/>
        <p:txBody>
          <a:bodyPr/>
          <a:lstStyle/>
          <a:p>
            <a:pPr fontAlgn="base">
              <a:spcBef>
                <a:spcPct val="0"/>
              </a:spcBef>
              <a:spcAft>
                <a:spcPct val="0"/>
              </a:spcAft>
            </a:pPr>
            <a:fld id="{3895D011-2308-4147-83B7-7E0F0622D525}" type="slidenum">
              <a:rPr lang="en-US">
                <a:solidFill>
                  <a:srgbClr val="000000"/>
                </a:solidFill>
              </a:rPr>
              <a:pPr fontAlgn="base">
                <a:spcBef>
                  <a:spcPct val="0"/>
                </a:spcBef>
                <a:spcAft>
                  <a:spcPct val="0"/>
                </a:spcAft>
              </a:pPr>
              <a:t>10</a:t>
            </a:fld>
            <a:endParaRPr lang="en-US">
              <a:solidFill>
                <a:srgbClr val="000000"/>
              </a:solidFill>
            </a:endParaRPr>
          </a:p>
        </p:txBody>
      </p:sp>
    </p:spTree>
    <p:extLst>
      <p:ext uri="{BB962C8B-B14F-4D97-AF65-F5344CB8AC3E}">
        <p14:creationId xmlns:p14="http://schemas.microsoft.com/office/powerpoint/2010/main" val="235004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88575E52-F750-4161-B9C8-BC37325C2A17}"/>
              </a:ext>
            </a:extLst>
          </p:cNvPr>
          <p:cNvGraphicFramePr>
            <a:graphicFrameLocks noGrp="1"/>
          </p:cNvGraphicFramePr>
          <p:nvPr/>
        </p:nvGraphicFramePr>
        <p:xfrm>
          <a:off x="578824" y="1705662"/>
          <a:ext cx="11151399" cy="4394626"/>
        </p:xfrm>
        <a:graphic>
          <a:graphicData uri="http://schemas.openxmlformats.org/drawingml/2006/table">
            <a:tbl>
              <a:tblPr>
                <a:tableStyleId>{2D5ABB26-0587-4C30-8999-92F81FD0307C}</a:tableStyleId>
              </a:tblPr>
              <a:tblGrid>
                <a:gridCol w="384531">
                  <a:extLst>
                    <a:ext uri="{9D8B030D-6E8A-4147-A177-3AD203B41FA5}">
                      <a16:colId xmlns:a16="http://schemas.microsoft.com/office/drawing/2014/main" val="20000"/>
                    </a:ext>
                  </a:extLst>
                </a:gridCol>
                <a:gridCol w="384531">
                  <a:extLst>
                    <a:ext uri="{9D8B030D-6E8A-4147-A177-3AD203B41FA5}">
                      <a16:colId xmlns:a16="http://schemas.microsoft.com/office/drawing/2014/main" val="20001"/>
                    </a:ext>
                  </a:extLst>
                </a:gridCol>
                <a:gridCol w="384531">
                  <a:extLst>
                    <a:ext uri="{9D8B030D-6E8A-4147-A177-3AD203B41FA5}">
                      <a16:colId xmlns:a16="http://schemas.microsoft.com/office/drawing/2014/main" val="20002"/>
                    </a:ext>
                  </a:extLst>
                </a:gridCol>
                <a:gridCol w="384531">
                  <a:extLst>
                    <a:ext uri="{9D8B030D-6E8A-4147-A177-3AD203B41FA5}">
                      <a16:colId xmlns:a16="http://schemas.microsoft.com/office/drawing/2014/main" val="4136474924"/>
                    </a:ext>
                  </a:extLst>
                </a:gridCol>
                <a:gridCol w="384531">
                  <a:extLst>
                    <a:ext uri="{9D8B030D-6E8A-4147-A177-3AD203B41FA5}">
                      <a16:colId xmlns:a16="http://schemas.microsoft.com/office/drawing/2014/main" val="3531913895"/>
                    </a:ext>
                  </a:extLst>
                </a:gridCol>
                <a:gridCol w="384531">
                  <a:extLst>
                    <a:ext uri="{9D8B030D-6E8A-4147-A177-3AD203B41FA5}">
                      <a16:colId xmlns:a16="http://schemas.microsoft.com/office/drawing/2014/main" val="3467956760"/>
                    </a:ext>
                  </a:extLst>
                </a:gridCol>
                <a:gridCol w="384531">
                  <a:extLst>
                    <a:ext uri="{9D8B030D-6E8A-4147-A177-3AD203B41FA5}">
                      <a16:colId xmlns:a16="http://schemas.microsoft.com/office/drawing/2014/main" val="1939269449"/>
                    </a:ext>
                  </a:extLst>
                </a:gridCol>
                <a:gridCol w="384531">
                  <a:extLst>
                    <a:ext uri="{9D8B030D-6E8A-4147-A177-3AD203B41FA5}">
                      <a16:colId xmlns:a16="http://schemas.microsoft.com/office/drawing/2014/main" val="20003"/>
                    </a:ext>
                  </a:extLst>
                </a:gridCol>
                <a:gridCol w="384531">
                  <a:extLst>
                    <a:ext uri="{9D8B030D-6E8A-4147-A177-3AD203B41FA5}">
                      <a16:colId xmlns:a16="http://schemas.microsoft.com/office/drawing/2014/main" val="20004"/>
                    </a:ext>
                  </a:extLst>
                </a:gridCol>
                <a:gridCol w="384531">
                  <a:extLst>
                    <a:ext uri="{9D8B030D-6E8A-4147-A177-3AD203B41FA5}">
                      <a16:colId xmlns:a16="http://schemas.microsoft.com/office/drawing/2014/main" val="20005"/>
                    </a:ext>
                  </a:extLst>
                </a:gridCol>
                <a:gridCol w="384531">
                  <a:extLst>
                    <a:ext uri="{9D8B030D-6E8A-4147-A177-3AD203B41FA5}">
                      <a16:colId xmlns:a16="http://schemas.microsoft.com/office/drawing/2014/main" val="20006"/>
                    </a:ext>
                  </a:extLst>
                </a:gridCol>
                <a:gridCol w="384531">
                  <a:extLst>
                    <a:ext uri="{9D8B030D-6E8A-4147-A177-3AD203B41FA5}">
                      <a16:colId xmlns:a16="http://schemas.microsoft.com/office/drawing/2014/main" val="20007"/>
                    </a:ext>
                  </a:extLst>
                </a:gridCol>
                <a:gridCol w="384531">
                  <a:extLst>
                    <a:ext uri="{9D8B030D-6E8A-4147-A177-3AD203B41FA5}">
                      <a16:colId xmlns:a16="http://schemas.microsoft.com/office/drawing/2014/main" val="20008"/>
                    </a:ext>
                  </a:extLst>
                </a:gridCol>
                <a:gridCol w="384531">
                  <a:extLst>
                    <a:ext uri="{9D8B030D-6E8A-4147-A177-3AD203B41FA5}">
                      <a16:colId xmlns:a16="http://schemas.microsoft.com/office/drawing/2014/main" val="20009"/>
                    </a:ext>
                  </a:extLst>
                </a:gridCol>
                <a:gridCol w="384531">
                  <a:extLst>
                    <a:ext uri="{9D8B030D-6E8A-4147-A177-3AD203B41FA5}">
                      <a16:colId xmlns:a16="http://schemas.microsoft.com/office/drawing/2014/main" val="20010"/>
                    </a:ext>
                  </a:extLst>
                </a:gridCol>
                <a:gridCol w="384531">
                  <a:extLst>
                    <a:ext uri="{9D8B030D-6E8A-4147-A177-3AD203B41FA5}">
                      <a16:colId xmlns:a16="http://schemas.microsoft.com/office/drawing/2014/main" val="20011"/>
                    </a:ext>
                  </a:extLst>
                </a:gridCol>
                <a:gridCol w="384531">
                  <a:extLst>
                    <a:ext uri="{9D8B030D-6E8A-4147-A177-3AD203B41FA5}">
                      <a16:colId xmlns:a16="http://schemas.microsoft.com/office/drawing/2014/main" val="20012"/>
                    </a:ext>
                  </a:extLst>
                </a:gridCol>
                <a:gridCol w="384531">
                  <a:extLst>
                    <a:ext uri="{9D8B030D-6E8A-4147-A177-3AD203B41FA5}">
                      <a16:colId xmlns:a16="http://schemas.microsoft.com/office/drawing/2014/main" val="20013"/>
                    </a:ext>
                  </a:extLst>
                </a:gridCol>
                <a:gridCol w="384531">
                  <a:extLst>
                    <a:ext uri="{9D8B030D-6E8A-4147-A177-3AD203B41FA5}">
                      <a16:colId xmlns:a16="http://schemas.microsoft.com/office/drawing/2014/main" val="20014"/>
                    </a:ext>
                  </a:extLst>
                </a:gridCol>
                <a:gridCol w="384531">
                  <a:extLst>
                    <a:ext uri="{9D8B030D-6E8A-4147-A177-3AD203B41FA5}">
                      <a16:colId xmlns:a16="http://schemas.microsoft.com/office/drawing/2014/main" val="20015"/>
                    </a:ext>
                  </a:extLst>
                </a:gridCol>
                <a:gridCol w="384531">
                  <a:extLst>
                    <a:ext uri="{9D8B030D-6E8A-4147-A177-3AD203B41FA5}">
                      <a16:colId xmlns:a16="http://schemas.microsoft.com/office/drawing/2014/main" val="20016"/>
                    </a:ext>
                  </a:extLst>
                </a:gridCol>
                <a:gridCol w="384531">
                  <a:extLst>
                    <a:ext uri="{9D8B030D-6E8A-4147-A177-3AD203B41FA5}">
                      <a16:colId xmlns:a16="http://schemas.microsoft.com/office/drawing/2014/main" val="20017"/>
                    </a:ext>
                  </a:extLst>
                </a:gridCol>
                <a:gridCol w="384531">
                  <a:extLst>
                    <a:ext uri="{9D8B030D-6E8A-4147-A177-3AD203B41FA5}">
                      <a16:colId xmlns:a16="http://schemas.microsoft.com/office/drawing/2014/main" val="20018"/>
                    </a:ext>
                  </a:extLst>
                </a:gridCol>
                <a:gridCol w="384531">
                  <a:extLst>
                    <a:ext uri="{9D8B030D-6E8A-4147-A177-3AD203B41FA5}">
                      <a16:colId xmlns:a16="http://schemas.microsoft.com/office/drawing/2014/main" val="2090696791"/>
                    </a:ext>
                  </a:extLst>
                </a:gridCol>
                <a:gridCol w="384531">
                  <a:extLst>
                    <a:ext uri="{9D8B030D-6E8A-4147-A177-3AD203B41FA5}">
                      <a16:colId xmlns:a16="http://schemas.microsoft.com/office/drawing/2014/main" val="1813786024"/>
                    </a:ext>
                  </a:extLst>
                </a:gridCol>
                <a:gridCol w="384531">
                  <a:extLst>
                    <a:ext uri="{9D8B030D-6E8A-4147-A177-3AD203B41FA5}">
                      <a16:colId xmlns:a16="http://schemas.microsoft.com/office/drawing/2014/main" val="2287373441"/>
                    </a:ext>
                  </a:extLst>
                </a:gridCol>
                <a:gridCol w="384531">
                  <a:extLst>
                    <a:ext uri="{9D8B030D-6E8A-4147-A177-3AD203B41FA5}">
                      <a16:colId xmlns:a16="http://schemas.microsoft.com/office/drawing/2014/main" val="1135837179"/>
                    </a:ext>
                  </a:extLst>
                </a:gridCol>
                <a:gridCol w="384531">
                  <a:extLst>
                    <a:ext uri="{9D8B030D-6E8A-4147-A177-3AD203B41FA5}">
                      <a16:colId xmlns:a16="http://schemas.microsoft.com/office/drawing/2014/main" val="902795453"/>
                    </a:ext>
                  </a:extLst>
                </a:gridCol>
                <a:gridCol w="384531">
                  <a:extLst>
                    <a:ext uri="{9D8B030D-6E8A-4147-A177-3AD203B41FA5}">
                      <a16:colId xmlns:a16="http://schemas.microsoft.com/office/drawing/2014/main" val="277901004"/>
                    </a:ext>
                  </a:extLst>
                </a:gridCol>
              </a:tblGrid>
              <a:tr h="4394626">
                <a:tc>
                  <a:txBody>
                    <a:bodyPr/>
                    <a:lstStyle/>
                    <a:p>
                      <a:endParaRPr lang="en-US" dirty="0"/>
                    </a:p>
                  </a:txBody>
                  <a:tcPr>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r>
                        <a:rPr lang="en-US" dirty="0"/>
                        <a:t>     </a:t>
                      </a:r>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tc>
                  <a:txBody>
                    <a:bodyPr/>
                    <a:lstStyle/>
                    <a:p>
                      <a:endParaRPr lang="en-US" dirty="0"/>
                    </a:p>
                  </a:txBody>
                  <a:tcPr>
                    <a:lnL w="9525" cap="flat" cmpd="sng" algn="ctr">
                      <a:solidFill>
                        <a:schemeClr val="tx1"/>
                      </a:solidFill>
                      <a:prstDash val="dot"/>
                      <a:round/>
                      <a:headEnd type="none" w="med" len="med"/>
                      <a:tailEnd type="none" w="med" len="med"/>
                    </a:lnL>
                    <a:lnR w="9525" cap="flat" cmpd="sng" algn="ctr">
                      <a:solidFill>
                        <a:schemeClr val="tx1"/>
                      </a:solidFill>
                      <a:prstDash val="dot"/>
                      <a:round/>
                      <a:headEnd type="none" w="med" len="med"/>
                      <a:tailEnd type="none" w="med" len="med"/>
                    </a:lnR>
                  </a:tcPr>
                </a:tc>
                <a:extLst>
                  <a:ext uri="{0D108BD9-81ED-4DB2-BD59-A6C34878D82A}">
                    <a16:rowId xmlns:a16="http://schemas.microsoft.com/office/drawing/2014/main" val="10000"/>
                  </a:ext>
                </a:extLst>
              </a:tr>
            </a:tbl>
          </a:graphicData>
        </a:graphic>
      </p:graphicFrame>
      <p:sp>
        <p:nvSpPr>
          <p:cNvPr id="5" name="TextBox 4"/>
          <p:cNvSpPr txBox="1"/>
          <p:nvPr/>
        </p:nvSpPr>
        <p:spPr>
          <a:xfrm>
            <a:off x="1558291" y="235566"/>
            <a:ext cx="9081477" cy="824841"/>
          </a:xfrm>
          <a:prstGeom prst="rect">
            <a:avLst/>
          </a:prstGeom>
          <a:noFill/>
        </p:spPr>
        <p:txBody>
          <a:bodyPr wrap="square"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MOBILE DISTRICT</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LOCK CLOSURE SCHEDULE</a:t>
            </a:r>
          </a:p>
        </p:txBody>
      </p:sp>
      <p:sp>
        <p:nvSpPr>
          <p:cNvPr id="64" name="TextBox 63">
            <a:extLst>
              <a:ext uri="{FF2B5EF4-FFF2-40B4-BE49-F238E27FC236}">
                <a16:creationId xmlns:a16="http://schemas.microsoft.com/office/drawing/2014/main" id="{4EAD599A-AEB8-4FB1-9265-34AE354C13E6}"/>
              </a:ext>
            </a:extLst>
          </p:cNvPr>
          <p:cNvSpPr txBox="1"/>
          <p:nvPr/>
        </p:nvSpPr>
        <p:spPr>
          <a:xfrm rot="16200000">
            <a:off x="513802" y="117240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22</a:t>
            </a:r>
          </a:p>
        </p:txBody>
      </p:sp>
      <p:sp>
        <p:nvSpPr>
          <p:cNvPr id="65" name="TextBox 64">
            <a:extLst>
              <a:ext uri="{FF2B5EF4-FFF2-40B4-BE49-F238E27FC236}">
                <a16:creationId xmlns:a16="http://schemas.microsoft.com/office/drawing/2014/main" id="{9CBE71F4-E8A9-4453-81E7-C9D77FD68B25}"/>
              </a:ext>
            </a:extLst>
          </p:cNvPr>
          <p:cNvSpPr txBox="1"/>
          <p:nvPr/>
        </p:nvSpPr>
        <p:spPr>
          <a:xfrm rot="16200000">
            <a:off x="904779" y="1184394"/>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Sep 22</a:t>
            </a:r>
          </a:p>
        </p:txBody>
      </p:sp>
      <p:sp>
        <p:nvSpPr>
          <p:cNvPr id="66" name="TextBox 65">
            <a:extLst>
              <a:ext uri="{FF2B5EF4-FFF2-40B4-BE49-F238E27FC236}">
                <a16:creationId xmlns:a16="http://schemas.microsoft.com/office/drawing/2014/main" id="{463CF76D-9B56-4EFC-AFB6-86020CE9751C}"/>
              </a:ext>
            </a:extLst>
          </p:cNvPr>
          <p:cNvSpPr txBox="1"/>
          <p:nvPr/>
        </p:nvSpPr>
        <p:spPr>
          <a:xfrm rot="16200000">
            <a:off x="1285916" y="1180972"/>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Dec 22</a:t>
            </a:r>
          </a:p>
        </p:txBody>
      </p:sp>
      <p:sp>
        <p:nvSpPr>
          <p:cNvPr id="67" name="TextBox 66">
            <a:extLst>
              <a:ext uri="{FF2B5EF4-FFF2-40B4-BE49-F238E27FC236}">
                <a16:creationId xmlns:a16="http://schemas.microsoft.com/office/drawing/2014/main" id="{5B0FAAFB-B17B-401D-A495-74DA9AF52783}"/>
              </a:ext>
            </a:extLst>
          </p:cNvPr>
          <p:cNvSpPr txBox="1"/>
          <p:nvPr/>
        </p:nvSpPr>
        <p:spPr>
          <a:xfrm rot="16200000">
            <a:off x="1672054" y="118792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Mar 23</a:t>
            </a:r>
          </a:p>
        </p:txBody>
      </p:sp>
      <p:sp>
        <p:nvSpPr>
          <p:cNvPr id="68" name="TextBox 67">
            <a:extLst>
              <a:ext uri="{FF2B5EF4-FFF2-40B4-BE49-F238E27FC236}">
                <a16:creationId xmlns:a16="http://schemas.microsoft.com/office/drawing/2014/main" id="{1FFF80BB-9325-443D-AC19-3518D4302020}"/>
              </a:ext>
            </a:extLst>
          </p:cNvPr>
          <p:cNvSpPr txBox="1"/>
          <p:nvPr/>
        </p:nvSpPr>
        <p:spPr>
          <a:xfrm rot="16200000">
            <a:off x="2051421" y="118792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23</a:t>
            </a:r>
          </a:p>
        </p:txBody>
      </p:sp>
      <p:sp>
        <p:nvSpPr>
          <p:cNvPr id="69" name="TextBox 68">
            <a:extLst>
              <a:ext uri="{FF2B5EF4-FFF2-40B4-BE49-F238E27FC236}">
                <a16:creationId xmlns:a16="http://schemas.microsoft.com/office/drawing/2014/main" id="{95308BBB-452E-4943-8CE2-94894A8D06C6}"/>
              </a:ext>
            </a:extLst>
          </p:cNvPr>
          <p:cNvSpPr txBox="1"/>
          <p:nvPr/>
        </p:nvSpPr>
        <p:spPr>
          <a:xfrm rot="16200000">
            <a:off x="2438396" y="1194795"/>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Sep 23</a:t>
            </a:r>
          </a:p>
        </p:txBody>
      </p:sp>
      <p:sp>
        <p:nvSpPr>
          <p:cNvPr id="70" name="TextBox 69">
            <a:extLst>
              <a:ext uri="{FF2B5EF4-FFF2-40B4-BE49-F238E27FC236}">
                <a16:creationId xmlns:a16="http://schemas.microsoft.com/office/drawing/2014/main" id="{AACCD413-1229-44BE-BA1D-5091101BECE7}"/>
              </a:ext>
            </a:extLst>
          </p:cNvPr>
          <p:cNvSpPr txBox="1"/>
          <p:nvPr/>
        </p:nvSpPr>
        <p:spPr>
          <a:xfrm rot="16200000">
            <a:off x="2826211" y="1194795"/>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Dec 23</a:t>
            </a:r>
          </a:p>
        </p:txBody>
      </p:sp>
      <p:sp>
        <p:nvSpPr>
          <p:cNvPr id="71" name="TextBox 70">
            <a:extLst>
              <a:ext uri="{FF2B5EF4-FFF2-40B4-BE49-F238E27FC236}">
                <a16:creationId xmlns:a16="http://schemas.microsoft.com/office/drawing/2014/main" id="{A5093D43-ADA1-4183-9ADA-1904C5667EEE}"/>
              </a:ext>
            </a:extLst>
          </p:cNvPr>
          <p:cNvSpPr txBox="1"/>
          <p:nvPr/>
        </p:nvSpPr>
        <p:spPr>
          <a:xfrm rot="16200000">
            <a:off x="3219590" y="1197101"/>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Mar 24</a:t>
            </a:r>
          </a:p>
        </p:txBody>
      </p:sp>
      <p:sp>
        <p:nvSpPr>
          <p:cNvPr id="72" name="TextBox 71">
            <a:extLst>
              <a:ext uri="{FF2B5EF4-FFF2-40B4-BE49-F238E27FC236}">
                <a16:creationId xmlns:a16="http://schemas.microsoft.com/office/drawing/2014/main" id="{9256B5EF-DC6D-4826-BD43-F823B0E64B5D}"/>
              </a:ext>
            </a:extLst>
          </p:cNvPr>
          <p:cNvSpPr txBox="1"/>
          <p:nvPr/>
        </p:nvSpPr>
        <p:spPr>
          <a:xfrm rot="16200000">
            <a:off x="3600250" y="118792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24</a:t>
            </a:r>
          </a:p>
        </p:txBody>
      </p:sp>
      <p:sp>
        <p:nvSpPr>
          <p:cNvPr id="73" name="TextBox 72">
            <a:extLst>
              <a:ext uri="{FF2B5EF4-FFF2-40B4-BE49-F238E27FC236}">
                <a16:creationId xmlns:a16="http://schemas.microsoft.com/office/drawing/2014/main" id="{6CC5DE41-B25A-4C29-98E3-CF99DAB87A9F}"/>
              </a:ext>
            </a:extLst>
          </p:cNvPr>
          <p:cNvSpPr txBox="1"/>
          <p:nvPr/>
        </p:nvSpPr>
        <p:spPr>
          <a:xfrm rot="16200000">
            <a:off x="3980924" y="1194290"/>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Sep 24</a:t>
            </a:r>
          </a:p>
        </p:txBody>
      </p:sp>
      <p:sp>
        <p:nvSpPr>
          <p:cNvPr id="74" name="TextBox 73">
            <a:extLst>
              <a:ext uri="{FF2B5EF4-FFF2-40B4-BE49-F238E27FC236}">
                <a16:creationId xmlns:a16="http://schemas.microsoft.com/office/drawing/2014/main" id="{7E02F1A1-6D68-4A5B-9321-7BEA2496D2DA}"/>
              </a:ext>
            </a:extLst>
          </p:cNvPr>
          <p:cNvSpPr txBox="1"/>
          <p:nvPr/>
        </p:nvSpPr>
        <p:spPr>
          <a:xfrm rot="16200000">
            <a:off x="4361584" y="1196141"/>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Dec 24</a:t>
            </a:r>
          </a:p>
        </p:txBody>
      </p:sp>
      <p:sp>
        <p:nvSpPr>
          <p:cNvPr id="75" name="TextBox 74">
            <a:extLst>
              <a:ext uri="{FF2B5EF4-FFF2-40B4-BE49-F238E27FC236}">
                <a16:creationId xmlns:a16="http://schemas.microsoft.com/office/drawing/2014/main" id="{EA1E2519-C3ED-47DC-B8A3-757823796D98}"/>
              </a:ext>
            </a:extLst>
          </p:cNvPr>
          <p:cNvSpPr txBox="1"/>
          <p:nvPr/>
        </p:nvSpPr>
        <p:spPr>
          <a:xfrm rot="16200000">
            <a:off x="4741154" y="1192885"/>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Mar 25</a:t>
            </a:r>
          </a:p>
        </p:txBody>
      </p:sp>
      <p:sp>
        <p:nvSpPr>
          <p:cNvPr id="79" name="TextBox 78">
            <a:extLst>
              <a:ext uri="{FF2B5EF4-FFF2-40B4-BE49-F238E27FC236}">
                <a16:creationId xmlns:a16="http://schemas.microsoft.com/office/drawing/2014/main" id="{B16EBAEE-455B-49FC-BE00-5FE464A2B113}"/>
              </a:ext>
            </a:extLst>
          </p:cNvPr>
          <p:cNvSpPr txBox="1"/>
          <p:nvPr/>
        </p:nvSpPr>
        <p:spPr>
          <a:xfrm>
            <a:off x="5871373" y="6100288"/>
            <a:ext cx="103520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DURATION</a:t>
            </a:r>
          </a:p>
        </p:txBody>
      </p:sp>
      <p:sp>
        <p:nvSpPr>
          <p:cNvPr id="91" name="TextBox 90">
            <a:extLst>
              <a:ext uri="{FF2B5EF4-FFF2-40B4-BE49-F238E27FC236}">
                <a16:creationId xmlns:a16="http://schemas.microsoft.com/office/drawing/2014/main" id="{07CFFB83-CFB2-4BB4-8784-4D9185B22681}"/>
              </a:ext>
            </a:extLst>
          </p:cNvPr>
          <p:cNvSpPr txBox="1"/>
          <p:nvPr/>
        </p:nvSpPr>
        <p:spPr>
          <a:xfrm rot="16200000">
            <a:off x="5118548" y="118792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25</a:t>
            </a:r>
          </a:p>
        </p:txBody>
      </p:sp>
      <p:sp>
        <p:nvSpPr>
          <p:cNvPr id="92" name="TextBox 91">
            <a:extLst>
              <a:ext uri="{FF2B5EF4-FFF2-40B4-BE49-F238E27FC236}">
                <a16:creationId xmlns:a16="http://schemas.microsoft.com/office/drawing/2014/main" id="{A05C0B15-139E-4926-A8D5-0146005A1F79}"/>
              </a:ext>
            </a:extLst>
          </p:cNvPr>
          <p:cNvSpPr txBox="1"/>
          <p:nvPr/>
        </p:nvSpPr>
        <p:spPr>
          <a:xfrm rot="16200000">
            <a:off x="5508919" y="1192885"/>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Sep 25</a:t>
            </a:r>
          </a:p>
        </p:txBody>
      </p:sp>
      <p:sp>
        <p:nvSpPr>
          <p:cNvPr id="93" name="TextBox 92">
            <a:extLst>
              <a:ext uri="{FF2B5EF4-FFF2-40B4-BE49-F238E27FC236}">
                <a16:creationId xmlns:a16="http://schemas.microsoft.com/office/drawing/2014/main" id="{8D4B7D70-D856-4B39-B5DE-8455C3936245}"/>
              </a:ext>
            </a:extLst>
          </p:cNvPr>
          <p:cNvSpPr txBox="1"/>
          <p:nvPr/>
        </p:nvSpPr>
        <p:spPr>
          <a:xfrm rot="16200000">
            <a:off x="5896283" y="118792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Dec 25</a:t>
            </a:r>
          </a:p>
        </p:txBody>
      </p:sp>
      <p:sp>
        <p:nvSpPr>
          <p:cNvPr id="94" name="Rectangle 93">
            <a:extLst>
              <a:ext uri="{FF2B5EF4-FFF2-40B4-BE49-F238E27FC236}">
                <a16:creationId xmlns:a16="http://schemas.microsoft.com/office/drawing/2014/main" id="{1EA73CA8-0446-46F1-B181-A574E5BEC0CB}"/>
              </a:ext>
            </a:extLst>
          </p:cNvPr>
          <p:cNvSpPr/>
          <p:nvPr/>
        </p:nvSpPr>
        <p:spPr>
          <a:xfrm>
            <a:off x="517358" y="1060407"/>
            <a:ext cx="11275530" cy="5259879"/>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83847A"/>
              </a:solidFill>
              <a:effectLst/>
              <a:uLnTx/>
              <a:uFillTx/>
              <a:latin typeface="Arial"/>
              <a:ea typeface="+mn-ea"/>
              <a:cs typeface="+mn-cs"/>
            </a:endParaRPr>
          </a:p>
        </p:txBody>
      </p:sp>
      <p:sp>
        <p:nvSpPr>
          <p:cNvPr id="96" name="TextBox 95">
            <a:extLst>
              <a:ext uri="{FF2B5EF4-FFF2-40B4-BE49-F238E27FC236}">
                <a16:creationId xmlns:a16="http://schemas.microsoft.com/office/drawing/2014/main" id="{1309CEB6-1439-4AF4-B99B-77A2DB080689}"/>
              </a:ext>
            </a:extLst>
          </p:cNvPr>
          <p:cNvSpPr txBox="1"/>
          <p:nvPr/>
        </p:nvSpPr>
        <p:spPr>
          <a:xfrm rot="16200000">
            <a:off x="6277273" y="1194289"/>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Mar 26</a:t>
            </a:r>
          </a:p>
        </p:txBody>
      </p:sp>
      <p:sp>
        <p:nvSpPr>
          <p:cNvPr id="97" name="TextBox 96">
            <a:extLst>
              <a:ext uri="{FF2B5EF4-FFF2-40B4-BE49-F238E27FC236}">
                <a16:creationId xmlns:a16="http://schemas.microsoft.com/office/drawing/2014/main" id="{79C3E7FF-D208-4791-99B4-8E664E303961}"/>
              </a:ext>
            </a:extLst>
          </p:cNvPr>
          <p:cNvSpPr txBox="1"/>
          <p:nvPr/>
        </p:nvSpPr>
        <p:spPr>
          <a:xfrm rot="16200000">
            <a:off x="6653813" y="1202905"/>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26</a:t>
            </a:r>
          </a:p>
        </p:txBody>
      </p:sp>
      <p:sp>
        <p:nvSpPr>
          <p:cNvPr id="99" name="TextBox 98">
            <a:extLst>
              <a:ext uri="{FF2B5EF4-FFF2-40B4-BE49-F238E27FC236}">
                <a16:creationId xmlns:a16="http://schemas.microsoft.com/office/drawing/2014/main" id="{F3A8266D-53AA-46EB-B278-404FF6AC0675}"/>
              </a:ext>
            </a:extLst>
          </p:cNvPr>
          <p:cNvSpPr txBox="1"/>
          <p:nvPr/>
        </p:nvSpPr>
        <p:spPr>
          <a:xfrm rot="16200000">
            <a:off x="7055008" y="1202568"/>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Sep 26</a:t>
            </a:r>
          </a:p>
        </p:txBody>
      </p:sp>
      <p:sp>
        <p:nvSpPr>
          <p:cNvPr id="43" name="TextBox 42">
            <a:extLst>
              <a:ext uri="{FF2B5EF4-FFF2-40B4-BE49-F238E27FC236}">
                <a16:creationId xmlns:a16="http://schemas.microsoft.com/office/drawing/2014/main" id="{0C6F36E8-49B3-4A9C-A098-175561D90360}"/>
              </a:ext>
            </a:extLst>
          </p:cNvPr>
          <p:cNvSpPr txBox="1"/>
          <p:nvPr/>
        </p:nvSpPr>
        <p:spPr>
          <a:xfrm rot="16200000">
            <a:off x="7437082" y="1202568"/>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Dec 26</a:t>
            </a:r>
          </a:p>
        </p:txBody>
      </p:sp>
      <p:sp>
        <p:nvSpPr>
          <p:cNvPr id="44" name="TextBox 43">
            <a:extLst>
              <a:ext uri="{FF2B5EF4-FFF2-40B4-BE49-F238E27FC236}">
                <a16:creationId xmlns:a16="http://schemas.microsoft.com/office/drawing/2014/main" id="{66F9CFB2-4B4F-4966-A488-FA138B18B9C3}"/>
              </a:ext>
            </a:extLst>
          </p:cNvPr>
          <p:cNvSpPr txBox="1"/>
          <p:nvPr/>
        </p:nvSpPr>
        <p:spPr>
          <a:xfrm rot="16200000">
            <a:off x="7823555" y="1202568"/>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Mar 27</a:t>
            </a:r>
          </a:p>
        </p:txBody>
      </p:sp>
      <p:sp>
        <p:nvSpPr>
          <p:cNvPr id="45" name="TextBox 44">
            <a:extLst>
              <a:ext uri="{FF2B5EF4-FFF2-40B4-BE49-F238E27FC236}">
                <a16:creationId xmlns:a16="http://schemas.microsoft.com/office/drawing/2014/main" id="{DC80BF92-DD3E-4BC3-959E-9203554219F0}"/>
              </a:ext>
            </a:extLst>
          </p:cNvPr>
          <p:cNvSpPr txBox="1"/>
          <p:nvPr/>
        </p:nvSpPr>
        <p:spPr>
          <a:xfrm rot="16200000">
            <a:off x="8589060" y="1202567"/>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Sep 27</a:t>
            </a:r>
          </a:p>
        </p:txBody>
      </p:sp>
      <p:sp>
        <p:nvSpPr>
          <p:cNvPr id="46" name="TextBox 45">
            <a:extLst>
              <a:ext uri="{FF2B5EF4-FFF2-40B4-BE49-F238E27FC236}">
                <a16:creationId xmlns:a16="http://schemas.microsoft.com/office/drawing/2014/main" id="{2EF4ED63-B1D7-43D8-B892-96288724975C}"/>
              </a:ext>
            </a:extLst>
          </p:cNvPr>
          <p:cNvSpPr txBox="1"/>
          <p:nvPr/>
        </p:nvSpPr>
        <p:spPr>
          <a:xfrm rot="16200000">
            <a:off x="8218706" y="1194289"/>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27</a:t>
            </a:r>
          </a:p>
        </p:txBody>
      </p:sp>
      <p:sp>
        <p:nvSpPr>
          <p:cNvPr id="47" name="TextBox 46">
            <a:extLst>
              <a:ext uri="{FF2B5EF4-FFF2-40B4-BE49-F238E27FC236}">
                <a16:creationId xmlns:a16="http://schemas.microsoft.com/office/drawing/2014/main" id="{D3676B5E-F09A-4658-BB73-321DB6F2E043}"/>
              </a:ext>
            </a:extLst>
          </p:cNvPr>
          <p:cNvSpPr txBox="1"/>
          <p:nvPr/>
        </p:nvSpPr>
        <p:spPr>
          <a:xfrm rot="16200000">
            <a:off x="8978368" y="1201504"/>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Dec 27</a:t>
            </a:r>
          </a:p>
        </p:txBody>
      </p:sp>
      <p:sp>
        <p:nvSpPr>
          <p:cNvPr id="48" name="TextBox 47">
            <a:extLst>
              <a:ext uri="{FF2B5EF4-FFF2-40B4-BE49-F238E27FC236}">
                <a16:creationId xmlns:a16="http://schemas.microsoft.com/office/drawing/2014/main" id="{0541E6C6-4938-4E40-884E-B65FA2C42D05}"/>
              </a:ext>
            </a:extLst>
          </p:cNvPr>
          <p:cNvSpPr txBox="1"/>
          <p:nvPr/>
        </p:nvSpPr>
        <p:spPr>
          <a:xfrm rot="16200000">
            <a:off x="9370060" y="118792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Mar 28</a:t>
            </a:r>
          </a:p>
        </p:txBody>
      </p:sp>
      <p:sp>
        <p:nvSpPr>
          <p:cNvPr id="49" name="TextBox 48">
            <a:extLst>
              <a:ext uri="{FF2B5EF4-FFF2-40B4-BE49-F238E27FC236}">
                <a16:creationId xmlns:a16="http://schemas.microsoft.com/office/drawing/2014/main" id="{5ACD4B40-F2F8-4972-9D66-D781FB943A00}"/>
              </a:ext>
            </a:extLst>
          </p:cNvPr>
          <p:cNvSpPr txBox="1"/>
          <p:nvPr/>
        </p:nvSpPr>
        <p:spPr>
          <a:xfrm rot="16200000">
            <a:off x="9740414" y="1187926"/>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28</a:t>
            </a:r>
          </a:p>
        </p:txBody>
      </p:sp>
      <p:sp>
        <p:nvSpPr>
          <p:cNvPr id="50" name="TextBox 49">
            <a:extLst>
              <a:ext uri="{FF2B5EF4-FFF2-40B4-BE49-F238E27FC236}">
                <a16:creationId xmlns:a16="http://schemas.microsoft.com/office/drawing/2014/main" id="{77CDEF50-76E1-4D19-952B-AF6615BC166C}"/>
              </a:ext>
            </a:extLst>
          </p:cNvPr>
          <p:cNvSpPr txBox="1"/>
          <p:nvPr/>
        </p:nvSpPr>
        <p:spPr>
          <a:xfrm rot="16200000">
            <a:off x="10127591" y="1187925"/>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Sep 28</a:t>
            </a:r>
          </a:p>
        </p:txBody>
      </p:sp>
      <p:sp>
        <p:nvSpPr>
          <p:cNvPr id="51" name="TextBox 50">
            <a:extLst>
              <a:ext uri="{FF2B5EF4-FFF2-40B4-BE49-F238E27FC236}">
                <a16:creationId xmlns:a16="http://schemas.microsoft.com/office/drawing/2014/main" id="{D0E878BE-B424-4B8B-974C-CD7142279518}"/>
              </a:ext>
            </a:extLst>
          </p:cNvPr>
          <p:cNvSpPr txBox="1"/>
          <p:nvPr/>
        </p:nvSpPr>
        <p:spPr>
          <a:xfrm rot="16200000">
            <a:off x="10508581" y="1187925"/>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Dec 28</a:t>
            </a:r>
          </a:p>
        </p:txBody>
      </p:sp>
      <p:sp>
        <p:nvSpPr>
          <p:cNvPr id="52" name="TextBox 51">
            <a:extLst>
              <a:ext uri="{FF2B5EF4-FFF2-40B4-BE49-F238E27FC236}">
                <a16:creationId xmlns:a16="http://schemas.microsoft.com/office/drawing/2014/main" id="{9CB1EE8D-EBC6-4AB8-BCF6-0CB86168B978}"/>
              </a:ext>
            </a:extLst>
          </p:cNvPr>
          <p:cNvSpPr txBox="1"/>
          <p:nvPr/>
        </p:nvSpPr>
        <p:spPr>
          <a:xfrm rot="16200000">
            <a:off x="10895945" y="1194289"/>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Mar 29</a:t>
            </a:r>
          </a:p>
        </p:txBody>
      </p:sp>
      <p:sp>
        <p:nvSpPr>
          <p:cNvPr id="53" name="Rounded Rectangle 29">
            <a:extLst>
              <a:ext uri="{FF2B5EF4-FFF2-40B4-BE49-F238E27FC236}">
                <a16:creationId xmlns:a16="http://schemas.microsoft.com/office/drawing/2014/main" id="{FAB42B14-9B46-4329-B59F-1C66CA03150B}"/>
              </a:ext>
            </a:extLst>
          </p:cNvPr>
          <p:cNvSpPr/>
          <p:nvPr/>
        </p:nvSpPr>
        <p:spPr>
          <a:xfrm>
            <a:off x="4040773" y="2405296"/>
            <a:ext cx="376749"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814D3B6E-B20A-4A51-8C9D-8848EA97A937}"/>
              </a:ext>
            </a:extLst>
          </p:cNvPr>
          <p:cNvSpPr txBox="1"/>
          <p:nvPr/>
        </p:nvSpPr>
        <p:spPr>
          <a:xfrm>
            <a:off x="4357178" y="2371323"/>
            <a:ext cx="1526617"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Whitten Lock Closure</a:t>
            </a:r>
          </a:p>
        </p:txBody>
      </p:sp>
      <p:sp>
        <p:nvSpPr>
          <p:cNvPr id="58" name="Rounded Rectangle 29">
            <a:extLst>
              <a:ext uri="{FF2B5EF4-FFF2-40B4-BE49-F238E27FC236}">
                <a16:creationId xmlns:a16="http://schemas.microsoft.com/office/drawing/2014/main" id="{BF9F8B7F-9312-4D91-A0A8-915ABA969D22}"/>
              </a:ext>
            </a:extLst>
          </p:cNvPr>
          <p:cNvSpPr/>
          <p:nvPr/>
        </p:nvSpPr>
        <p:spPr>
          <a:xfrm>
            <a:off x="5577248" y="3640960"/>
            <a:ext cx="379377"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TextBox 58">
            <a:extLst>
              <a:ext uri="{FF2B5EF4-FFF2-40B4-BE49-F238E27FC236}">
                <a16:creationId xmlns:a16="http://schemas.microsoft.com/office/drawing/2014/main" id="{2D8D50CB-3122-4433-9A21-E2527013D2EA}"/>
              </a:ext>
            </a:extLst>
          </p:cNvPr>
          <p:cNvSpPr txBox="1"/>
          <p:nvPr/>
        </p:nvSpPr>
        <p:spPr>
          <a:xfrm>
            <a:off x="5883795" y="3617511"/>
            <a:ext cx="197690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Demopolis Lock Closure</a:t>
            </a:r>
          </a:p>
        </p:txBody>
      </p:sp>
      <p:sp>
        <p:nvSpPr>
          <p:cNvPr id="61" name="Rounded Rectangle 29">
            <a:extLst>
              <a:ext uri="{FF2B5EF4-FFF2-40B4-BE49-F238E27FC236}">
                <a16:creationId xmlns:a16="http://schemas.microsoft.com/office/drawing/2014/main" id="{34CC0614-82CD-4386-9BEE-E66C00D374CB}"/>
              </a:ext>
            </a:extLst>
          </p:cNvPr>
          <p:cNvSpPr/>
          <p:nvPr/>
        </p:nvSpPr>
        <p:spPr>
          <a:xfrm>
            <a:off x="7106262" y="3924500"/>
            <a:ext cx="379377"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A7AB212-817D-4076-AE98-BA3BCC6001B8}"/>
              </a:ext>
            </a:extLst>
          </p:cNvPr>
          <p:cNvSpPr txBox="1"/>
          <p:nvPr/>
        </p:nvSpPr>
        <p:spPr>
          <a:xfrm>
            <a:off x="7412809" y="3901452"/>
            <a:ext cx="197690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Coffeeville Lock Closure</a:t>
            </a:r>
          </a:p>
        </p:txBody>
      </p:sp>
      <p:sp>
        <p:nvSpPr>
          <p:cNvPr id="101" name="Rounded Rectangle 29">
            <a:extLst>
              <a:ext uri="{FF2B5EF4-FFF2-40B4-BE49-F238E27FC236}">
                <a16:creationId xmlns:a16="http://schemas.microsoft.com/office/drawing/2014/main" id="{EB4CF566-A8B0-4482-906F-25DB7F1FEEAE}"/>
              </a:ext>
            </a:extLst>
          </p:cNvPr>
          <p:cNvSpPr/>
          <p:nvPr/>
        </p:nvSpPr>
        <p:spPr>
          <a:xfrm>
            <a:off x="5590261" y="2703257"/>
            <a:ext cx="379377"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ounded Rectangle 29">
            <a:extLst>
              <a:ext uri="{FF2B5EF4-FFF2-40B4-BE49-F238E27FC236}">
                <a16:creationId xmlns:a16="http://schemas.microsoft.com/office/drawing/2014/main" id="{57C9CF9F-E8AE-4539-BC11-331AEA7DFFE2}"/>
              </a:ext>
            </a:extLst>
          </p:cNvPr>
          <p:cNvSpPr/>
          <p:nvPr/>
        </p:nvSpPr>
        <p:spPr>
          <a:xfrm>
            <a:off x="5590261" y="2936130"/>
            <a:ext cx="379377"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C6F970A2-DD91-4254-8EB8-473E0F7D6F07}"/>
              </a:ext>
            </a:extLst>
          </p:cNvPr>
          <p:cNvSpPr txBox="1"/>
          <p:nvPr/>
        </p:nvSpPr>
        <p:spPr>
          <a:xfrm>
            <a:off x="5928889" y="2676509"/>
            <a:ext cx="17749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Aberdeen Lock Closure</a:t>
            </a:r>
          </a:p>
        </p:txBody>
      </p:sp>
      <p:sp>
        <p:nvSpPr>
          <p:cNvPr id="104" name="TextBox 103">
            <a:extLst>
              <a:ext uri="{FF2B5EF4-FFF2-40B4-BE49-F238E27FC236}">
                <a16:creationId xmlns:a16="http://schemas.microsoft.com/office/drawing/2014/main" id="{6F5831A6-54F1-47A6-96AB-865CE0A9E204}"/>
              </a:ext>
            </a:extLst>
          </p:cNvPr>
          <p:cNvSpPr txBox="1"/>
          <p:nvPr/>
        </p:nvSpPr>
        <p:spPr>
          <a:xfrm>
            <a:off x="5925957" y="2898595"/>
            <a:ext cx="16728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Stennis Lock Closure</a:t>
            </a:r>
          </a:p>
        </p:txBody>
      </p:sp>
      <p:sp>
        <p:nvSpPr>
          <p:cNvPr id="109" name="Rounded Rectangle 29">
            <a:extLst>
              <a:ext uri="{FF2B5EF4-FFF2-40B4-BE49-F238E27FC236}">
                <a16:creationId xmlns:a16="http://schemas.microsoft.com/office/drawing/2014/main" id="{342C44E9-C442-4544-96A3-7B054F966482}"/>
              </a:ext>
            </a:extLst>
          </p:cNvPr>
          <p:cNvSpPr/>
          <p:nvPr/>
        </p:nvSpPr>
        <p:spPr>
          <a:xfrm>
            <a:off x="2492045" y="1839728"/>
            <a:ext cx="379377"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ounded Rectangle 29">
            <a:extLst>
              <a:ext uri="{FF2B5EF4-FFF2-40B4-BE49-F238E27FC236}">
                <a16:creationId xmlns:a16="http://schemas.microsoft.com/office/drawing/2014/main" id="{B9CB3447-5792-48BD-90F9-F11470561325}"/>
              </a:ext>
            </a:extLst>
          </p:cNvPr>
          <p:cNvSpPr/>
          <p:nvPr/>
        </p:nvSpPr>
        <p:spPr>
          <a:xfrm>
            <a:off x="2497484" y="2069865"/>
            <a:ext cx="379377"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E4893355-1A6E-4C40-AE20-424131A46639}"/>
              </a:ext>
            </a:extLst>
          </p:cNvPr>
          <p:cNvSpPr txBox="1"/>
          <p:nvPr/>
        </p:nvSpPr>
        <p:spPr>
          <a:xfrm>
            <a:off x="2825167" y="1812449"/>
            <a:ext cx="3364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Wilkins Lock Closure</a:t>
            </a:r>
          </a:p>
        </p:txBody>
      </p:sp>
      <p:sp>
        <p:nvSpPr>
          <p:cNvPr id="112" name="TextBox 111">
            <a:extLst>
              <a:ext uri="{FF2B5EF4-FFF2-40B4-BE49-F238E27FC236}">
                <a16:creationId xmlns:a16="http://schemas.microsoft.com/office/drawing/2014/main" id="{4A01F87B-7DC5-45D1-A195-95DF47E41A01}"/>
              </a:ext>
            </a:extLst>
          </p:cNvPr>
          <p:cNvSpPr txBox="1"/>
          <p:nvPr/>
        </p:nvSpPr>
        <p:spPr>
          <a:xfrm>
            <a:off x="2825167" y="2038944"/>
            <a:ext cx="34922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Cochran Lock Closure</a:t>
            </a:r>
          </a:p>
        </p:txBody>
      </p:sp>
      <p:sp>
        <p:nvSpPr>
          <p:cNvPr id="118" name="Rounded Rectangle 29">
            <a:extLst>
              <a:ext uri="{FF2B5EF4-FFF2-40B4-BE49-F238E27FC236}">
                <a16:creationId xmlns:a16="http://schemas.microsoft.com/office/drawing/2014/main" id="{F3E0EDD0-0CD0-470A-91F8-10913B6375B3}"/>
              </a:ext>
            </a:extLst>
          </p:cNvPr>
          <p:cNvSpPr/>
          <p:nvPr/>
        </p:nvSpPr>
        <p:spPr>
          <a:xfrm>
            <a:off x="5570632" y="4591844"/>
            <a:ext cx="763976"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 name="Rounded Rectangle 29">
            <a:extLst>
              <a:ext uri="{FF2B5EF4-FFF2-40B4-BE49-F238E27FC236}">
                <a16:creationId xmlns:a16="http://schemas.microsoft.com/office/drawing/2014/main" id="{6DA5CE75-9B49-44D1-9CFD-AA7FEABF7A95}"/>
              </a:ext>
            </a:extLst>
          </p:cNvPr>
          <p:cNvSpPr/>
          <p:nvPr/>
        </p:nvSpPr>
        <p:spPr>
          <a:xfrm>
            <a:off x="7116782" y="4969539"/>
            <a:ext cx="763976"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33CC33"/>
              </a:solidFill>
              <a:effectLst/>
              <a:uLnTx/>
              <a:uFillTx/>
              <a:latin typeface="Arial"/>
              <a:ea typeface="+mn-ea"/>
              <a:cs typeface="+mn-cs"/>
            </a:endParaRPr>
          </a:p>
        </p:txBody>
      </p:sp>
      <p:sp>
        <p:nvSpPr>
          <p:cNvPr id="124" name="Rounded Rectangle 29">
            <a:extLst>
              <a:ext uri="{FF2B5EF4-FFF2-40B4-BE49-F238E27FC236}">
                <a16:creationId xmlns:a16="http://schemas.microsoft.com/office/drawing/2014/main" id="{40A449DE-4EFE-473E-B2CD-7B2A04109621}"/>
              </a:ext>
            </a:extLst>
          </p:cNvPr>
          <p:cNvSpPr/>
          <p:nvPr/>
        </p:nvSpPr>
        <p:spPr>
          <a:xfrm>
            <a:off x="8638744" y="5382250"/>
            <a:ext cx="758441"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27" name="TextBox 126">
            <a:extLst>
              <a:ext uri="{FF2B5EF4-FFF2-40B4-BE49-F238E27FC236}">
                <a16:creationId xmlns:a16="http://schemas.microsoft.com/office/drawing/2014/main" id="{F3BA3608-C5F5-48D2-88A2-0D0BA9FD806D}"/>
              </a:ext>
            </a:extLst>
          </p:cNvPr>
          <p:cNvSpPr txBox="1"/>
          <p:nvPr/>
        </p:nvSpPr>
        <p:spPr>
          <a:xfrm rot="16200000">
            <a:off x="11264902" y="1194288"/>
            <a:ext cx="81058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Jun 29</a:t>
            </a:r>
          </a:p>
        </p:txBody>
      </p:sp>
      <p:sp>
        <p:nvSpPr>
          <p:cNvPr id="128" name="Rounded Rectangle 29">
            <a:extLst>
              <a:ext uri="{FF2B5EF4-FFF2-40B4-BE49-F238E27FC236}">
                <a16:creationId xmlns:a16="http://schemas.microsoft.com/office/drawing/2014/main" id="{860E7B82-D7E2-4AE8-B589-83D3A9185FDD}"/>
              </a:ext>
            </a:extLst>
          </p:cNvPr>
          <p:cNvSpPr/>
          <p:nvPr/>
        </p:nvSpPr>
        <p:spPr>
          <a:xfrm>
            <a:off x="517076" y="6392551"/>
            <a:ext cx="1159400" cy="327122"/>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FUNDED</a:t>
            </a:r>
          </a:p>
        </p:txBody>
      </p:sp>
      <p:sp>
        <p:nvSpPr>
          <p:cNvPr id="129" name="Rounded Rectangle 29">
            <a:extLst>
              <a:ext uri="{FF2B5EF4-FFF2-40B4-BE49-F238E27FC236}">
                <a16:creationId xmlns:a16="http://schemas.microsoft.com/office/drawing/2014/main" id="{84A12C77-F447-4DFA-99F3-4DE064766392}"/>
              </a:ext>
            </a:extLst>
          </p:cNvPr>
          <p:cNvSpPr/>
          <p:nvPr/>
        </p:nvSpPr>
        <p:spPr>
          <a:xfrm>
            <a:off x="1707279" y="6392550"/>
            <a:ext cx="1159400" cy="327122"/>
          </a:xfrm>
          <a:prstGeom prst="roundRect">
            <a:avLst/>
          </a:prstGeom>
          <a:solidFill>
            <a:srgbClr val="FFFF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REQUESTED</a:t>
            </a:r>
          </a:p>
        </p:txBody>
      </p:sp>
      <p:cxnSp>
        <p:nvCxnSpPr>
          <p:cNvPr id="4" name="Straight Connector 3">
            <a:extLst>
              <a:ext uri="{FF2B5EF4-FFF2-40B4-BE49-F238E27FC236}">
                <a16:creationId xmlns:a16="http://schemas.microsoft.com/office/drawing/2014/main" id="{8C0696CF-9ACE-42A4-BA8C-BB667A32D941}"/>
              </a:ext>
            </a:extLst>
          </p:cNvPr>
          <p:cNvCxnSpPr/>
          <p:nvPr/>
        </p:nvCxnSpPr>
        <p:spPr>
          <a:xfrm flipV="1">
            <a:off x="517358" y="3410135"/>
            <a:ext cx="11275530" cy="0"/>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86CA33DF-59ED-4271-8B1B-62E96D9B6050}"/>
              </a:ext>
            </a:extLst>
          </p:cNvPr>
          <p:cNvCxnSpPr/>
          <p:nvPr/>
        </p:nvCxnSpPr>
        <p:spPr>
          <a:xfrm flipV="1">
            <a:off x="517358" y="1694036"/>
            <a:ext cx="11275530" cy="0"/>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08D34017-B8A8-4026-9840-CA7A66305CA7}"/>
              </a:ext>
            </a:extLst>
          </p:cNvPr>
          <p:cNvCxnSpPr/>
          <p:nvPr/>
        </p:nvCxnSpPr>
        <p:spPr>
          <a:xfrm flipV="1">
            <a:off x="517358" y="4372160"/>
            <a:ext cx="11275530" cy="0"/>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4C661443-1320-4038-9E3E-50DCF6173F64}"/>
              </a:ext>
            </a:extLst>
          </p:cNvPr>
          <p:cNvCxnSpPr/>
          <p:nvPr/>
        </p:nvCxnSpPr>
        <p:spPr>
          <a:xfrm flipV="1">
            <a:off x="516758" y="6109998"/>
            <a:ext cx="11275530" cy="0"/>
          </a:xfrm>
          <a:prstGeom prst="line">
            <a:avLst/>
          </a:prstGeom>
        </p:spPr>
        <p:style>
          <a:lnRef idx="2">
            <a:schemeClr val="dk1"/>
          </a:lnRef>
          <a:fillRef idx="0">
            <a:schemeClr val="dk1"/>
          </a:fillRef>
          <a:effectRef idx="1">
            <a:schemeClr val="dk1"/>
          </a:effectRef>
          <a:fontRef idx="minor">
            <a:schemeClr val="tx1"/>
          </a:fontRef>
        </p:style>
      </p:cxnSp>
      <p:sp>
        <p:nvSpPr>
          <p:cNvPr id="82" name="TextBox 81">
            <a:extLst>
              <a:ext uri="{FF2B5EF4-FFF2-40B4-BE49-F238E27FC236}">
                <a16:creationId xmlns:a16="http://schemas.microsoft.com/office/drawing/2014/main" id="{3251F487-100C-405B-BA74-6336A61BF269}"/>
              </a:ext>
            </a:extLst>
          </p:cNvPr>
          <p:cNvSpPr txBox="1"/>
          <p:nvPr/>
        </p:nvSpPr>
        <p:spPr>
          <a:xfrm rot="16200000">
            <a:off x="215188" y="2432428"/>
            <a:ext cx="1035207"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TTWW</a:t>
            </a:r>
          </a:p>
        </p:txBody>
      </p:sp>
      <p:sp>
        <p:nvSpPr>
          <p:cNvPr id="83" name="TextBox 82">
            <a:extLst>
              <a:ext uri="{FF2B5EF4-FFF2-40B4-BE49-F238E27FC236}">
                <a16:creationId xmlns:a16="http://schemas.microsoft.com/office/drawing/2014/main" id="{F224A16F-EB6A-4F48-9736-FE780ADE84AF}"/>
              </a:ext>
            </a:extLst>
          </p:cNvPr>
          <p:cNvSpPr txBox="1"/>
          <p:nvPr/>
        </p:nvSpPr>
        <p:spPr>
          <a:xfrm rot="16200000">
            <a:off x="259541" y="3760405"/>
            <a:ext cx="946501"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BWT</a:t>
            </a:r>
          </a:p>
        </p:txBody>
      </p:sp>
      <p:sp>
        <p:nvSpPr>
          <p:cNvPr id="84" name="TextBox 83">
            <a:extLst>
              <a:ext uri="{FF2B5EF4-FFF2-40B4-BE49-F238E27FC236}">
                <a16:creationId xmlns:a16="http://schemas.microsoft.com/office/drawing/2014/main" id="{694CD9C3-2770-4323-A1BA-749CBE0CC1DD}"/>
              </a:ext>
            </a:extLst>
          </p:cNvPr>
          <p:cNvSpPr txBox="1"/>
          <p:nvPr/>
        </p:nvSpPr>
        <p:spPr>
          <a:xfrm rot="16200000">
            <a:off x="219092" y="5138098"/>
            <a:ext cx="1035207"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ACF</a:t>
            </a:r>
          </a:p>
        </p:txBody>
      </p:sp>
      <p:pic>
        <p:nvPicPr>
          <p:cNvPr id="8" name="Picture 7" descr="A close up of a map&#10;&#10;Description automatically generated">
            <a:extLst>
              <a:ext uri="{FF2B5EF4-FFF2-40B4-BE49-F238E27FC236}">
                <a16:creationId xmlns:a16="http://schemas.microsoft.com/office/drawing/2014/main" id="{0C491ED9-DCDD-444D-9894-651162954939}"/>
              </a:ext>
            </a:extLst>
          </p:cNvPr>
          <p:cNvPicPr>
            <a:picLocks noChangeAspect="1"/>
          </p:cNvPicPr>
          <p:nvPr/>
        </p:nvPicPr>
        <p:blipFill rotWithShape="1">
          <a:blip r:embed="rId3">
            <a:extLst>
              <a:ext uri="{28A0092B-C50C-407E-A947-70E740481C1C}">
                <a14:useLocalDpi xmlns:a14="http://schemas.microsoft.com/office/drawing/2010/main" val="0"/>
              </a:ext>
            </a:extLst>
          </a:blip>
          <a:srcRect l="9458" b="-96"/>
          <a:stretch/>
        </p:blipFill>
        <p:spPr>
          <a:xfrm>
            <a:off x="9282891" y="2113572"/>
            <a:ext cx="2517901" cy="2248878"/>
          </a:xfrm>
          <a:prstGeom prst="rect">
            <a:avLst/>
          </a:prstGeom>
        </p:spPr>
      </p:pic>
      <p:sp>
        <p:nvSpPr>
          <p:cNvPr id="80" name="Rounded Rectangle 29">
            <a:extLst>
              <a:ext uri="{FF2B5EF4-FFF2-40B4-BE49-F238E27FC236}">
                <a16:creationId xmlns:a16="http://schemas.microsoft.com/office/drawing/2014/main" id="{66456BF6-5952-4FD1-BB7D-F07637F3F122}"/>
              </a:ext>
            </a:extLst>
          </p:cNvPr>
          <p:cNvSpPr/>
          <p:nvPr/>
        </p:nvSpPr>
        <p:spPr>
          <a:xfrm>
            <a:off x="10394386" y="6396283"/>
            <a:ext cx="1425225" cy="327122"/>
          </a:xfrm>
          <a:prstGeom prst="roundRect">
            <a:avLst/>
          </a:prstGeom>
          <a:solidFill>
            <a:schemeClr val="accent2">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SCHEDULE FLEX</a:t>
            </a:r>
          </a:p>
        </p:txBody>
      </p:sp>
      <p:sp>
        <p:nvSpPr>
          <p:cNvPr id="119" name="TextBox 118">
            <a:extLst>
              <a:ext uri="{FF2B5EF4-FFF2-40B4-BE49-F238E27FC236}">
                <a16:creationId xmlns:a16="http://schemas.microsoft.com/office/drawing/2014/main" id="{6C9ADCB7-5764-460F-925B-3A961FC26ABC}"/>
              </a:ext>
            </a:extLst>
          </p:cNvPr>
          <p:cNvSpPr txBox="1"/>
          <p:nvPr/>
        </p:nvSpPr>
        <p:spPr>
          <a:xfrm>
            <a:off x="6294385" y="4555732"/>
            <a:ext cx="21911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a:ea typeface="+mn-ea"/>
                <a:cs typeface="+mn-cs"/>
              </a:rPr>
              <a:t>Jim Woodruff </a:t>
            </a:r>
            <a:r>
              <a:rPr kumimoji="0" lang="en-US" sz="1100" b="0" i="0" u="none" strike="noStrike" kern="1200" cap="none" spc="0" normalizeH="0" baseline="0" noProof="0" dirty="0">
                <a:ln>
                  <a:noFill/>
                </a:ln>
                <a:solidFill>
                  <a:srgbClr val="000000"/>
                </a:solidFill>
                <a:effectLst/>
                <a:uLnTx/>
                <a:uFillTx/>
                <a:latin typeface="Arial"/>
                <a:ea typeface="+mn-ea"/>
                <a:cs typeface="+mn-cs"/>
              </a:rPr>
              <a:t>Lock Closure</a:t>
            </a:r>
          </a:p>
        </p:txBody>
      </p:sp>
      <p:sp>
        <p:nvSpPr>
          <p:cNvPr id="122" name="TextBox 121">
            <a:extLst>
              <a:ext uri="{FF2B5EF4-FFF2-40B4-BE49-F238E27FC236}">
                <a16:creationId xmlns:a16="http://schemas.microsoft.com/office/drawing/2014/main" id="{021FE76E-7914-4258-A9A7-9A5507926E55}"/>
              </a:ext>
            </a:extLst>
          </p:cNvPr>
          <p:cNvSpPr txBox="1"/>
          <p:nvPr/>
        </p:nvSpPr>
        <p:spPr>
          <a:xfrm>
            <a:off x="7864284" y="4933427"/>
            <a:ext cx="2840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a:ea typeface="+mn-ea"/>
                <a:cs typeface="+mn-cs"/>
              </a:rPr>
              <a:t>Geo. W. Andrews</a:t>
            </a:r>
            <a:r>
              <a:rPr kumimoji="0" lang="en-US" sz="1100" b="0" i="0" u="none" strike="noStrike" kern="1200" cap="none" spc="0" normalizeH="0" baseline="0" noProof="0" dirty="0">
                <a:ln>
                  <a:noFill/>
                </a:ln>
                <a:solidFill>
                  <a:srgbClr val="000000"/>
                </a:solidFill>
                <a:effectLst/>
                <a:uLnTx/>
                <a:uFillTx/>
                <a:latin typeface="Arial"/>
                <a:ea typeface="+mn-ea"/>
                <a:cs typeface="+mn-cs"/>
              </a:rPr>
              <a:t> Lock Closure</a:t>
            </a:r>
          </a:p>
        </p:txBody>
      </p:sp>
      <p:sp>
        <p:nvSpPr>
          <p:cNvPr id="2" name="Rounded Rectangle 29">
            <a:extLst>
              <a:ext uri="{FF2B5EF4-FFF2-40B4-BE49-F238E27FC236}">
                <a16:creationId xmlns:a16="http://schemas.microsoft.com/office/drawing/2014/main" id="{6E706BA9-E901-CAFC-AED7-54B669983064}"/>
              </a:ext>
            </a:extLst>
          </p:cNvPr>
          <p:cNvSpPr/>
          <p:nvPr/>
        </p:nvSpPr>
        <p:spPr>
          <a:xfrm>
            <a:off x="2127614" y="4598244"/>
            <a:ext cx="2289907" cy="201660"/>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0D1E487E-C3A1-49FA-E06D-54DE88E9E5DE}"/>
              </a:ext>
            </a:extLst>
          </p:cNvPr>
          <p:cNvSpPr txBox="1"/>
          <p:nvPr/>
        </p:nvSpPr>
        <p:spPr>
          <a:xfrm>
            <a:off x="2081132" y="4555732"/>
            <a:ext cx="28242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Closure Devices HSS Inspection/Repair</a:t>
            </a:r>
          </a:p>
        </p:txBody>
      </p:sp>
      <p:sp>
        <p:nvSpPr>
          <p:cNvPr id="9" name="Rounded Rectangle 29">
            <a:extLst>
              <a:ext uri="{FF2B5EF4-FFF2-40B4-BE49-F238E27FC236}">
                <a16:creationId xmlns:a16="http://schemas.microsoft.com/office/drawing/2014/main" id="{19B6E09A-A4AC-E484-E324-FA36278EBF7D}"/>
              </a:ext>
            </a:extLst>
          </p:cNvPr>
          <p:cNvSpPr/>
          <p:nvPr/>
        </p:nvSpPr>
        <p:spPr>
          <a:xfrm>
            <a:off x="2876860" y="5392632"/>
            <a:ext cx="3092777" cy="203297"/>
          </a:xfrm>
          <a:prstGeom prst="round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6765AE32-9279-E525-240D-A9EECC8A6CD4}"/>
              </a:ext>
            </a:extLst>
          </p:cNvPr>
          <p:cNvSpPr txBox="1"/>
          <p:nvPr/>
        </p:nvSpPr>
        <p:spPr>
          <a:xfrm>
            <a:off x="2876860" y="5358372"/>
            <a:ext cx="28242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WFG Unwatering Plan &amp; System Repairs</a:t>
            </a:r>
          </a:p>
        </p:txBody>
      </p:sp>
      <p:sp>
        <p:nvSpPr>
          <p:cNvPr id="125" name="TextBox 124">
            <a:extLst>
              <a:ext uri="{FF2B5EF4-FFF2-40B4-BE49-F238E27FC236}">
                <a16:creationId xmlns:a16="http://schemas.microsoft.com/office/drawing/2014/main" id="{02D7939A-6619-4486-9159-7B7E361D0A3C}"/>
              </a:ext>
            </a:extLst>
          </p:cNvPr>
          <p:cNvSpPr txBox="1"/>
          <p:nvPr/>
        </p:nvSpPr>
        <p:spPr>
          <a:xfrm>
            <a:off x="9361146" y="5349417"/>
            <a:ext cx="22326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a:ea typeface="+mn-ea"/>
                <a:cs typeface="+mn-cs"/>
              </a:rPr>
              <a:t>Walter F. George </a:t>
            </a:r>
            <a:r>
              <a:rPr kumimoji="0" lang="en-US" sz="1100" b="0" i="0" u="none" strike="noStrike" kern="1200" cap="none" spc="0" normalizeH="0" baseline="0" noProof="0" dirty="0">
                <a:ln>
                  <a:noFill/>
                </a:ln>
                <a:solidFill>
                  <a:srgbClr val="000000"/>
                </a:solidFill>
                <a:effectLst/>
                <a:uLnTx/>
                <a:uFillTx/>
                <a:latin typeface="Arial"/>
                <a:ea typeface="+mn-ea"/>
                <a:cs typeface="+mn-cs"/>
              </a:rPr>
              <a:t>Lock Closure</a:t>
            </a:r>
          </a:p>
        </p:txBody>
      </p:sp>
      <p:sp>
        <p:nvSpPr>
          <p:cNvPr id="10" name="TextBox 9">
            <a:extLst>
              <a:ext uri="{FF2B5EF4-FFF2-40B4-BE49-F238E27FC236}">
                <a16:creationId xmlns:a16="http://schemas.microsoft.com/office/drawing/2014/main" id="{7EE548A3-8C25-EC26-3F48-E3440F214D2A}"/>
              </a:ext>
            </a:extLst>
          </p:cNvPr>
          <p:cNvSpPr txBox="1"/>
          <p:nvPr/>
        </p:nvSpPr>
        <p:spPr>
          <a:xfrm>
            <a:off x="9979979" y="307255"/>
            <a:ext cx="1941026" cy="369332"/>
          </a:xfrm>
          <a:prstGeom prst="rect">
            <a:avLst/>
          </a:prstGeom>
          <a:noFill/>
        </p:spPr>
        <p:txBody>
          <a:bodyPr wrap="square" rtlCol="0">
            <a:spAutoFit/>
          </a:bodyPr>
          <a:lstStyle/>
          <a:p>
            <a:r>
              <a:rPr lang="en-US" dirty="0"/>
              <a:t>March 2023</a:t>
            </a:r>
          </a:p>
        </p:txBody>
      </p:sp>
      <p:sp>
        <p:nvSpPr>
          <p:cNvPr id="11" name="Rounded Rectangle 29">
            <a:extLst>
              <a:ext uri="{FF2B5EF4-FFF2-40B4-BE49-F238E27FC236}">
                <a16:creationId xmlns:a16="http://schemas.microsoft.com/office/drawing/2014/main" id="{96FB095A-1950-692E-0CD4-842DEA2C6A45}"/>
              </a:ext>
            </a:extLst>
          </p:cNvPr>
          <p:cNvSpPr/>
          <p:nvPr/>
        </p:nvSpPr>
        <p:spPr>
          <a:xfrm>
            <a:off x="3443647" y="3664153"/>
            <a:ext cx="379377" cy="203297"/>
          </a:xfrm>
          <a:prstGeom prst="roundRect">
            <a:avLst/>
          </a:prstGeom>
          <a:solidFill>
            <a:srgbClr val="FF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BD62652F-DFAE-D797-E85D-D73846BBBCE3}"/>
              </a:ext>
            </a:extLst>
          </p:cNvPr>
          <p:cNvSpPr txBox="1"/>
          <p:nvPr/>
        </p:nvSpPr>
        <p:spPr>
          <a:xfrm>
            <a:off x="3750194" y="3640704"/>
            <a:ext cx="197690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Demopolis Lock </a:t>
            </a:r>
            <a:r>
              <a:rPr lang="en-US" sz="1100" dirty="0">
                <a:solidFill>
                  <a:srgbClr val="000000"/>
                </a:solidFill>
                <a:latin typeface="Arial"/>
              </a:rPr>
              <a:t>Failure</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6944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3" descr="NWF_background2">
            <a:extLst>
              <a:ext uri="{FF2B5EF4-FFF2-40B4-BE49-F238E27FC236}">
                <a16:creationId xmlns:a16="http://schemas.microsoft.com/office/drawing/2014/main" id="{A9C9556D-8E58-4269-85E8-758C2E11C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6">
            <a:extLst>
              <a:ext uri="{FF2B5EF4-FFF2-40B4-BE49-F238E27FC236}">
                <a16:creationId xmlns:a16="http://schemas.microsoft.com/office/drawing/2014/main" id="{A3CE2AE5-1A58-46EB-88FA-8CAD6DD73FAB}"/>
              </a:ext>
            </a:extLst>
          </p:cNvPr>
          <p:cNvSpPr txBox="1">
            <a:spLocks noChangeArrowheads="1"/>
          </p:cNvSpPr>
          <p:nvPr/>
        </p:nvSpPr>
        <p:spPr bwMode="auto">
          <a:xfrm>
            <a:off x="2057400" y="395288"/>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Advantages of Inland Waterways Transport: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CC00"/>
                </a:solidFill>
                <a:effectLst/>
                <a:uLnTx/>
                <a:uFillTx/>
                <a:latin typeface="Gill Sans MT" panose="020B0502020104020203" pitchFamily="34" charset="0"/>
                <a:ea typeface="ＭＳ Ｐゴシック" panose="020B0600070205080204" pitchFamily="34" charset="-128"/>
                <a:cs typeface="+mn-cs"/>
              </a:rPr>
              <a:t>Easing Rail and Highway Congestion in Our Communities</a:t>
            </a:r>
          </a:p>
        </p:txBody>
      </p:sp>
      <p:sp>
        <p:nvSpPr>
          <p:cNvPr id="32772" name="Line 42">
            <a:extLst>
              <a:ext uri="{FF2B5EF4-FFF2-40B4-BE49-F238E27FC236}">
                <a16:creationId xmlns:a16="http://schemas.microsoft.com/office/drawing/2014/main" id="{DA4DEDAB-77D8-4351-A859-E5BA0E66B31D}"/>
              </a:ext>
            </a:extLst>
          </p:cNvPr>
          <p:cNvSpPr>
            <a:spLocks noChangeShapeType="1"/>
          </p:cNvSpPr>
          <p:nvPr/>
        </p:nvSpPr>
        <p:spPr bwMode="auto">
          <a:xfrm>
            <a:off x="2133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2773" name="Group 10">
            <a:extLst>
              <a:ext uri="{FF2B5EF4-FFF2-40B4-BE49-F238E27FC236}">
                <a16:creationId xmlns:a16="http://schemas.microsoft.com/office/drawing/2014/main" id="{F0FA29EF-1541-42A6-A91B-7DBDF21AF204}"/>
              </a:ext>
            </a:extLst>
          </p:cNvPr>
          <p:cNvGrpSpPr>
            <a:grpSpLocks/>
          </p:cNvGrpSpPr>
          <p:nvPr/>
        </p:nvGrpSpPr>
        <p:grpSpPr bwMode="auto">
          <a:xfrm>
            <a:off x="2781300" y="1392238"/>
            <a:ext cx="6362700" cy="4024312"/>
            <a:chOff x="1257300" y="1392238"/>
            <a:chExt cx="6362700" cy="4024312"/>
          </a:xfrm>
        </p:grpSpPr>
        <p:grpSp>
          <p:nvGrpSpPr>
            <p:cNvPr id="32774" name="Group 6">
              <a:extLst>
                <a:ext uri="{FF2B5EF4-FFF2-40B4-BE49-F238E27FC236}">
                  <a16:creationId xmlns:a16="http://schemas.microsoft.com/office/drawing/2014/main" id="{873D6DFE-1C23-48B8-B1BB-121191147CE9}"/>
                </a:ext>
              </a:extLst>
            </p:cNvPr>
            <p:cNvGrpSpPr>
              <a:grpSpLocks/>
            </p:cNvGrpSpPr>
            <p:nvPr/>
          </p:nvGrpSpPr>
          <p:grpSpPr bwMode="auto">
            <a:xfrm>
              <a:off x="1257300" y="1392238"/>
              <a:ext cx="6362700" cy="4024312"/>
              <a:chOff x="1257605" y="1391542"/>
              <a:chExt cx="6362395" cy="4025189"/>
            </a:xfrm>
          </p:grpSpPr>
          <p:pic>
            <p:nvPicPr>
              <p:cNvPr id="32778" name="Picture 44" descr="Dry Cargo chart3">
                <a:extLst>
                  <a:ext uri="{FF2B5EF4-FFF2-40B4-BE49-F238E27FC236}">
                    <a16:creationId xmlns:a16="http://schemas.microsoft.com/office/drawing/2014/main" id="{7D322A64-A3AE-4957-BEC0-F667BD731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605" y="1391542"/>
                <a:ext cx="6362395" cy="40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18">
                <a:extLst>
                  <a:ext uri="{FF2B5EF4-FFF2-40B4-BE49-F238E27FC236}">
                    <a16:creationId xmlns:a16="http://schemas.microsoft.com/office/drawing/2014/main" id="{73A4D28A-94FD-4770-8357-6652E106DDA2}"/>
                  </a:ext>
                </a:extLst>
              </p:cNvPr>
              <p:cNvSpPr>
                <a:spLocks noChangeArrowheads="1"/>
              </p:cNvSpPr>
              <p:nvPr/>
            </p:nvSpPr>
            <p:spPr bwMode="auto">
              <a:xfrm>
                <a:off x="5583775" y="2590800"/>
                <a:ext cx="18454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One loaded covered hopper barge carries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58,333 bushels </a:t>
                </a:r>
                <a:b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b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of wheat, enough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to make almost </a:t>
                </a:r>
                <a:b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b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2.5 million loaves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of bread. </a:t>
                </a:r>
                <a:endParaRPr kumimoji="0" lang="en-US" altLang="en-US" sz="1800" b="0"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endParaRPr>
              </a:p>
            </p:txBody>
          </p:sp>
        </p:grpSp>
        <p:grpSp>
          <p:nvGrpSpPr>
            <p:cNvPr id="32775" name="Group 9">
              <a:extLst>
                <a:ext uri="{FF2B5EF4-FFF2-40B4-BE49-F238E27FC236}">
                  <a16:creationId xmlns:a16="http://schemas.microsoft.com/office/drawing/2014/main" id="{CECFF331-7253-4077-B0AF-80218A52725E}"/>
                </a:ext>
              </a:extLst>
            </p:cNvPr>
            <p:cNvGrpSpPr>
              <a:grpSpLocks/>
            </p:cNvGrpSpPr>
            <p:nvPr/>
          </p:nvGrpSpPr>
          <p:grpSpPr bwMode="auto">
            <a:xfrm>
              <a:off x="1752600" y="1981200"/>
              <a:ext cx="3200400" cy="2844847"/>
              <a:chOff x="1752600" y="1981200"/>
              <a:chExt cx="3200400" cy="2844847"/>
            </a:xfrm>
          </p:grpSpPr>
          <p:sp>
            <p:nvSpPr>
              <p:cNvPr id="32776" name="TextBox 7">
                <a:extLst>
                  <a:ext uri="{FF2B5EF4-FFF2-40B4-BE49-F238E27FC236}">
                    <a16:creationId xmlns:a16="http://schemas.microsoft.com/office/drawing/2014/main" id="{7DAAB757-9AF6-477C-BEF1-7F67BF0F5F99}"/>
                  </a:ext>
                </a:extLst>
              </p:cNvPr>
              <p:cNvSpPr txBox="1">
                <a:spLocks noChangeArrowheads="1"/>
              </p:cNvSpPr>
              <p:nvPr/>
            </p:nvSpPr>
            <p:spPr bwMode="auto">
              <a:xfrm>
                <a:off x="1752600" y="1981200"/>
                <a:ext cx="32004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Units to Carry </a:t>
                </a:r>
                <a:br>
                  <a:rPr kumimoji="0" lang="en-US" altLang="en-US" sz="22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br>
                <a:r>
                  <a:rPr kumimoji="0" lang="en-US" altLang="en-US" sz="22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1,750 Short Tons of Dry Cargo</a:t>
                </a:r>
              </a:p>
            </p:txBody>
          </p:sp>
          <p:sp>
            <p:nvSpPr>
              <p:cNvPr id="32777" name="TextBox 8">
                <a:extLst>
                  <a:ext uri="{FF2B5EF4-FFF2-40B4-BE49-F238E27FC236}">
                    <a16:creationId xmlns:a16="http://schemas.microsoft.com/office/drawing/2014/main" id="{3F18CD39-0F21-4593-A117-48A4FB290905}"/>
                  </a:ext>
                </a:extLst>
              </p:cNvPr>
              <p:cNvSpPr txBox="1">
                <a:spLocks noChangeArrowheads="1"/>
              </p:cNvSpPr>
              <p:nvPr/>
            </p:nvSpPr>
            <p:spPr bwMode="auto">
              <a:xfrm>
                <a:off x="3467100" y="2647950"/>
                <a:ext cx="876300" cy="217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ts val="6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 barge</a:t>
                </a:r>
              </a:p>
              <a:p>
                <a:pPr marL="0" marR="0" lvl="0" indent="0" algn="ctr" defTabSz="914400" rtl="0" eaLnBrk="0" fontAlgn="base" latinLnBrk="0" hangingPunct="0">
                  <a:lnSpc>
                    <a:spcPts val="6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16 rail cars</a:t>
                </a:r>
              </a:p>
              <a:p>
                <a:pPr marL="0" marR="0" lvl="0" indent="0" algn="ctr" defTabSz="914400" rtl="0" eaLnBrk="0" fontAlgn="base" latinLnBrk="0" hangingPunct="0">
                  <a:lnSpc>
                    <a:spcPts val="6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70 trucks</a:t>
                </a:r>
              </a:p>
            </p:txBody>
          </p:sp>
        </p:grpSp>
      </p:grpSp>
    </p:spTree>
    <p:extLst>
      <p:ext uri="{BB962C8B-B14F-4D97-AF65-F5344CB8AC3E}">
        <p14:creationId xmlns:p14="http://schemas.microsoft.com/office/powerpoint/2010/main" val="18428569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2" descr="NWF_background2">
            <a:extLst>
              <a:ext uri="{FF2B5EF4-FFF2-40B4-BE49-F238E27FC236}">
                <a16:creationId xmlns:a16="http://schemas.microsoft.com/office/drawing/2014/main" id="{2EB08C6E-A855-404B-84D3-8EC74E9F3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7">
            <a:extLst>
              <a:ext uri="{FF2B5EF4-FFF2-40B4-BE49-F238E27FC236}">
                <a16:creationId xmlns:a16="http://schemas.microsoft.com/office/drawing/2014/main" id="{85BB62EC-EC8F-409F-914F-A849F7D10B98}"/>
              </a:ext>
            </a:extLst>
          </p:cNvPr>
          <p:cNvSpPr>
            <a:spLocks noChangeArrowheads="1"/>
          </p:cNvSpPr>
          <p:nvPr/>
        </p:nvSpPr>
        <p:spPr bwMode="auto">
          <a:xfrm>
            <a:off x="2743200" y="19812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Transporting freight</a:t>
            </a:r>
            <a:b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by water is also the most</a:t>
            </a:r>
            <a:b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energy-efficient choice.</a:t>
            </a:r>
            <a:endParaRPr kumimoji="0" lang="en-US" altLang="en-US" sz="2000" b="1" i="0" u="none" strike="noStrike" kern="1200" cap="none" spc="0" normalizeH="0" baseline="0" noProof="0">
              <a:ln>
                <a:noFill/>
              </a:ln>
              <a:solidFill>
                <a:srgbClr val="000000"/>
              </a:solidFill>
              <a:effectLst/>
              <a:uLnTx/>
              <a:uFillTx/>
              <a:latin typeface="Gill Sans MT" panose="020B0502020104020203"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Gill Sans MT" panose="020B0502020104020203" pitchFamily="34" charset="0"/>
                <a:ea typeface="ＭＳ Ｐゴシック" panose="020B0600070205080204" pitchFamily="34" charset="-128"/>
                <a:cs typeface="+mn-cs"/>
              </a:rPr>
              <a:t>Barges can move one ton of cargo 647 miles per gallon of fuel.  A rail car would move the same ton of cargo 477 miles, and a truck only 145 miles.</a:t>
            </a:r>
          </a:p>
        </p:txBody>
      </p:sp>
      <p:sp>
        <p:nvSpPr>
          <p:cNvPr id="38916" name="Text Box 15">
            <a:extLst>
              <a:ext uri="{FF2B5EF4-FFF2-40B4-BE49-F238E27FC236}">
                <a16:creationId xmlns:a16="http://schemas.microsoft.com/office/drawing/2014/main" id="{419E2837-0FCD-4366-8FEC-DBA42E8C0A6F}"/>
              </a:ext>
            </a:extLst>
          </p:cNvPr>
          <p:cNvSpPr txBox="1">
            <a:spLocks noChangeArrowheads="1"/>
          </p:cNvSpPr>
          <p:nvPr/>
        </p:nvSpPr>
        <p:spPr bwMode="auto">
          <a:xfrm>
            <a:off x="2057400" y="395288"/>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Advantages of Inland Waterways Transport: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CC00"/>
                </a:solidFill>
                <a:effectLst/>
                <a:uLnTx/>
                <a:uFillTx/>
                <a:latin typeface="Gill Sans MT" panose="020B0502020104020203" pitchFamily="34" charset="0"/>
                <a:ea typeface="ＭＳ Ｐゴシック" panose="020B0600070205080204" pitchFamily="34" charset="-128"/>
                <a:cs typeface="+mn-cs"/>
              </a:rPr>
              <a:t>Moving Freight Efficiently Throughout America</a:t>
            </a:r>
          </a:p>
        </p:txBody>
      </p:sp>
      <p:sp>
        <p:nvSpPr>
          <p:cNvPr id="38917" name="Line 21">
            <a:extLst>
              <a:ext uri="{FF2B5EF4-FFF2-40B4-BE49-F238E27FC236}">
                <a16:creationId xmlns:a16="http://schemas.microsoft.com/office/drawing/2014/main" id="{DD137696-00E1-47C4-877D-A961CCD9BD75}"/>
              </a:ext>
            </a:extLst>
          </p:cNvPr>
          <p:cNvSpPr>
            <a:spLocks noChangeShapeType="1"/>
          </p:cNvSpPr>
          <p:nvPr/>
        </p:nvSpPr>
        <p:spPr bwMode="auto">
          <a:xfrm>
            <a:off x="2133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18" name="Text Box 23">
            <a:extLst>
              <a:ext uri="{FF2B5EF4-FFF2-40B4-BE49-F238E27FC236}">
                <a16:creationId xmlns:a16="http://schemas.microsoft.com/office/drawing/2014/main" id="{97225E3C-BA6A-451B-88E8-706CC446D1C0}"/>
              </a:ext>
            </a:extLst>
          </p:cNvPr>
          <p:cNvSpPr txBox="1">
            <a:spLocks noChangeArrowheads="1"/>
          </p:cNvSpPr>
          <p:nvPr/>
        </p:nvSpPr>
        <p:spPr bwMode="auto">
          <a:xfrm>
            <a:off x="6934200" y="5181600"/>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Gill Sans MT Condensed" panose="020B0506020104020203" pitchFamily="34" charset="0"/>
                <a:ea typeface="ＭＳ Ｐゴシック" panose="020B0600070205080204" pitchFamily="34" charset="-128"/>
                <a:cs typeface="+mn-cs"/>
              </a:rPr>
              <a:t>Ton-miles Traveled per Gallon of Fuel</a:t>
            </a:r>
          </a:p>
        </p:txBody>
      </p:sp>
      <p:grpSp>
        <p:nvGrpSpPr>
          <p:cNvPr id="38919" name="Group 10">
            <a:extLst>
              <a:ext uri="{FF2B5EF4-FFF2-40B4-BE49-F238E27FC236}">
                <a16:creationId xmlns:a16="http://schemas.microsoft.com/office/drawing/2014/main" id="{B88238EB-0593-4EE8-A6CB-5C4C4A726F36}"/>
              </a:ext>
            </a:extLst>
          </p:cNvPr>
          <p:cNvGrpSpPr>
            <a:grpSpLocks/>
          </p:cNvGrpSpPr>
          <p:nvPr/>
        </p:nvGrpSpPr>
        <p:grpSpPr bwMode="auto">
          <a:xfrm>
            <a:off x="6424614" y="1828801"/>
            <a:ext cx="3862387" cy="3186113"/>
            <a:chOff x="4900613" y="1828800"/>
            <a:chExt cx="3862387" cy="3186113"/>
          </a:xfrm>
        </p:grpSpPr>
        <p:pic>
          <p:nvPicPr>
            <p:cNvPr id="38920" name="Picture 7">
              <a:extLst>
                <a:ext uri="{FF2B5EF4-FFF2-40B4-BE49-F238E27FC236}">
                  <a16:creationId xmlns:a16="http://schemas.microsoft.com/office/drawing/2014/main" id="{53A895C5-1D7D-4A9C-9549-8F787EEA71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1828800"/>
              <a:ext cx="386238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7">
              <a:extLst>
                <a:ext uri="{FF2B5EF4-FFF2-40B4-BE49-F238E27FC236}">
                  <a16:creationId xmlns:a16="http://schemas.microsoft.com/office/drawing/2014/main" id="{5940F02E-CE4C-4158-83EC-FBF014CF8158}"/>
                </a:ext>
              </a:extLst>
            </p:cNvPr>
            <p:cNvSpPr txBox="1">
              <a:spLocks noChangeArrowheads="1"/>
            </p:cNvSpPr>
            <p:nvPr/>
          </p:nvSpPr>
          <p:spPr bwMode="auto">
            <a:xfrm>
              <a:off x="7534275" y="288607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647</a:t>
              </a:r>
            </a:p>
          </p:txBody>
        </p:sp>
        <p:sp>
          <p:nvSpPr>
            <p:cNvPr id="38922" name="TextBox 8">
              <a:extLst>
                <a:ext uri="{FF2B5EF4-FFF2-40B4-BE49-F238E27FC236}">
                  <a16:creationId xmlns:a16="http://schemas.microsoft.com/office/drawing/2014/main" id="{C28B1368-D00B-4BB0-822F-4C7957CB85A2}"/>
                </a:ext>
              </a:extLst>
            </p:cNvPr>
            <p:cNvSpPr txBox="1">
              <a:spLocks noChangeArrowheads="1"/>
            </p:cNvSpPr>
            <p:nvPr/>
          </p:nvSpPr>
          <p:spPr bwMode="auto">
            <a:xfrm>
              <a:off x="7010400" y="360997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477</a:t>
              </a:r>
            </a:p>
          </p:txBody>
        </p:sp>
        <p:sp>
          <p:nvSpPr>
            <p:cNvPr id="38923" name="TextBox 9">
              <a:extLst>
                <a:ext uri="{FF2B5EF4-FFF2-40B4-BE49-F238E27FC236}">
                  <a16:creationId xmlns:a16="http://schemas.microsoft.com/office/drawing/2014/main" id="{D211B4AE-619D-415E-80BF-842A41D3D776}"/>
                </a:ext>
              </a:extLst>
            </p:cNvPr>
            <p:cNvSpPr txBox="1">
              <a:spLocks noChangeArrowheads="1"/>
            </p:cNvSpPr>
            <p:nvPr/>
          </p:nvSpPr>
          <p:spPr bwMode="auto">
            <a:xfrm>
              <a:off x="5962650" y="435292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145</a:t>
              </a:r>
            </a:p>
          </p:txBody>
        </p:sp>
      </p:grpSp>
    </p:spTree>
    <p:extLst>
      <p:ext uri="{BB962C8B-B14F-4D97-AF65-F5344CB8AC3E}">
        <p14:creationId xmlns:p14="http://schemas.microsoft.com/office/powerpoint/2010/main" val="42609994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2" descr="NWF_background2">
            <a:extLst>
              <a:ext uri="{FF2B5EF4-FFF2-40B4-BE49-F238E27FC236}">
                <a16:creationId xmlns:a16="http://schemas.microsoft.com/office/drawing/2014/main" id="{3184CB90-448F-4F9D-AD37-5DB5C8871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7" descr="smokestacks2">
            <a:extLst>
              <a:ext uri="{FF2B5EF4-FFF2-40B4-BE49-F238E27FC236}">
                <a16:creationId xmlns:a16="http://schemas.microsoft.com/office/drawing/2014/main" id="{BD44D500-A7DA-4287-972E-70BC5AD10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1290638"/>
            <a:ext cx="42306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7">
            <a:extLst>
              <a:ext uri="{FF2B5EF4-FFF2-40B4-BE49-F238E27FC236}">
                <a16:creationId xmlns:a16="http://schemas.microsoft.com/office/drawing/2014/main" id="{BC2CFDE7-5C41-4CB9-8D6F-728C8A3D93CF}"/>
              </a:ext>
            </a:extLst>
          </p:cNvPr>
          <p:cNvSpPr>
            <a:spLocks noChangeArrowheads="1"/>
          </p:cNvSpPr>
          <p:nvPr/>
        </p:nvSpPr>
        <p:spPr bwMode="auto">
          <a:xfrm>
            <a:off x="2743200" y="19812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Barges have the smallest carbon footprint among other transportation modes.</a:t>
            </a:r>
            <a:endParaRPr kumimoji="0" lang="en-US" altLang="en-US" sz="2000" b="1"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rPr>
              <a:t>To move an identical amount of cargo by rail generates 30% more carbon dioxide than by barge, and 10 times more emissions by trucks than by barge.</a:t>
            </a:r>
          </a:p>
        </p:txBody>
      </p:sp>
      <p:sp>
        <p:nvSpPr>
          <p:cNvPr id="40965" name="Text Box 15">
            <a:extLst>
              <a:ext uri="{FF2B5EF4-FFF2-40B4-BE49-F238E27FC236}">
                <a16:creationId xmlns:a16="http://schemas.microsoft.com/office/drawing/2014/main" id="{2EF9F452-24D9-428D-9693-6DBF5FF1B131}"/>
              </a:ext>
            </a:extLst>
          </p:cNvPr>
          <p:cNvSpPr txBox="1">
            <a:spLocks noChangeArrowheads="1"/>
          </p:cNvSpPr>
          <p:nvPr/>
        </p:nvSpPr>
        <p:spPr bwMode="auto">
          <a:xfrm>
            <a:off x="2057400" y="395288"/>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a:ln>
                  <a:noFill/>
                </a:ln>
                <a:solidFill>
                  <a:prstClr val="white"/>
                </a:solidFill>
                <a:effectLst/>
                <a:uLnTx/>
                <a:uFillTx/>
                <a:latin typeface="Gill Sans MT" panose="020B0502020104020203" pitchFamily="34" charset="0"/>
                <a:ea typeface="ＭＳ Ｐゴシック" panose="020B0600070205080204" pitchFamily="34" charset="-128"/>
                <a:cs typeface="+mn-cs"/>
              </a:rPr>
              <a:t>Advantages of Inland Waterways Transport:</a:t>
            </a:r>
          </a:p>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white"/>
                </a:solidFill>
                <a:effectLst/>
                <a:uLnTx/>
                <a:uFillTx/>
                <a:latin typeface="Gill Sans MT" panose="020B0502020104020203" pitchFamily="34"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CC00"/>
                </a:solidFill>
                <a:effectLst/>
                <a:uLnTx/>
                <a:uFillTx/>
                <a:latin typeface="Gill Sans MT" panose="020B0502020104020203" pitchFamily="34" charset="0"/>
                <a:ea typeface="ＭＳ Ｐゴシック" panose="020B0600070205080204" pitchFamily="34" charset="-128"/>
                <a:cs typeface="+mn-cs"/>
              </a:rPr>
              <a:t>The Greener Way to Move America’s Cargoes</a:t>
            </a:r>
          </a:p>
        </p:txBody>
      </p:sp>
      <p:sp>
        <p:nvSpPr>
          <p:cNvPr id="40966" name="Line 21">
            <a:extLst>
              <a:ext uri="{FF2B5EF4-FFF2-40B4-BE49-F238E27FC236}">
                <a16:creationId xmlns:a16="http://schemas.microsoft.com/office/drawing/2014/main" id="{6C96D542-9C1D-40FD-8353-A4F61B66093D}"/>
              </a:ext>
            </a:extLst>
          </p:cNvPr>
          <p:cNvSpPr>
            <a:spLocks noChangeShapeType="1"/>
          </p:cNvSpPr>
          <p:nvPr/>
        </p:nvSpPr>
        <p:spPr bwMode="auto">
          <a:xfrm>
            <a:off x="2133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672417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2075420"/>
            <a:ext cx="9036544" cy="4093306"/>
            <a:chOff x="1" y="2075420"/>
            <a:chExt cx="12048729" cy="4093306"/>
          </a:xfrm>
        </p:grpSpPr>
        <p:sp>
          <p:nvSpPr>
            <p:cNvPr id="25" name="Oval 2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Rectangle 3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03053" y="1131513"/>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8654" y="317579"/>
            <a:ext cx="411480" cy="549007"/>
            <a:chOff x="7029447" y="3514725"/>
            <a:chExt cx="1285875" cy="549007"/>
          </a:xfrm>
        </p:grpSpPr>
        <p:cxnSp>
          <p:nvCxnSpPr>
            <p:cNvPr id="35" name="Straight Connector 3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3">
            <a:extLst>
              <a:ext uri="{FF2B5EF4-FFF2-40B4-BE49-F238E27FC236}">
                <a16:creationId xmlns:a16="http://schemas.microsoft.com/office/drawing/2014/main" id="{ADA3E9A5-8AF9-4644-B360-D9C967560290}"/>
              </a:ext>
            </a:extLst>
          </p:cNvPr>
          <p:cNvPicPr>
            <a:picLocks noChangeAspect="1"/>
          </p:cNvPicPr>
          <p:nvPr/>
        </p:nvPicPr>
        <p:blipFill rotWithShape="1">
          <a:blip r:embed="rId3"/>
          <a:srcRect l="23735" t="12330" r="2" b="13573"/>
          <a:stretch/>
        </p:blipFill>
        <p:spPr>
          <a:xfrm>
            <a:off x="4054871" y="268908"/>
            <a:ext cx="6206594" cy="3391948"/>
          </a:xfrm>
          <a:prstGeom prst="rect">
            <a:avLst/>
          </a:prstGeom>
        </p:spPr>
      </p:pic>
      <p:grpSp>
        <p:nvGrpSpPr>
          <p:cNvPr id="40" name="Group 3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841544" y="536210"/>
            <a:ext cx="304800" cy="322326"/>
            <a:chOff x="215328" y="-46937"/>
            <a:chExt cx="304800" cy="2773841"/>
          </a:xfrm>
        </p:grpSpPr>
        <p:cxnSp>
          <p:nvCxnSpPr>
            <p:cNvPr id="41" name="Straight Connector 4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1"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878216" y="5940561"/>
            <a:ext cx="1285875" cy="549007"/>
            <a:chOff x="7029447" y="3514725"/>
            <a:chExt cx="1285875" cy="549007"/>
          </a:xfrm>
        </p:grpSpPr>
        <p:cxnSp>
          <p:nvCxnSpPr>
            <p:cNvPr id="49" name="Straight Connector 4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0C83B58-DF94-4687-8F79-7B9B241FC1AD}"/>
              </a:ext>
            </a:extLst>
          </p:cNvPr>
          <p:cNvSpPr>
            <a:spLocks noGrp="1"/>
          </p:cNvSpPr>
          <p:nvPr>
            <p:ph type="title"/>
          </p:nvPr>
        </p:nvSpPr>
        <p:spPr>
          <a:xfrm>
            <a:off x="6848997" y="849773"/>
            <a:ext cx="2977828" cy="748886"/>
          </a:xfrm>
          <a:noFill/>
        </p:spPr>
        <p:txBody>
          <a:bodyPr anchor="t">
            <a:noAutofit/>
          </a:bodyPr>
          <a:lstStyle/>
          <a:p>
            <a:r>
              <a:rPr lang="en-US" sz="2400" dirty="0">
                <a:solidFill>
                  <a:schemeClr val="bg1"/>
                </a:solidFill>
              </a:rPr>
              <a:t>Corley Slough</a:t>
            </a:r>
            <a:br>
              <a:rPr lang="en-US" sz="2400" dirty="0">
                <a:solidFill>
                  <a:schemeClr val="bg1"/>
                </a:solidFill>
              </a:rPr>
            </a:br>
            <a:r>
              <a:rPr lang="en-US" sz="2400" dirty="0">
                <a:solidFill>
                  <a:schemeClr val="bg1"/>
                </a:solidFill>
              </a:rPr>
              <a:t>“Sand Mountain”</a:t>
            </a:r>
          </a:p>
        </p:txBody>
      </p:sp>
      <p:sp>
        <p:nvSpPr>
          <p:cNvPr id="8" name="Content Placeholder 7">
            <a:extLst>
              <a:ext uri="{FF2B5EF4-FFF2-40B4-BE49-F238E27FC236}">
                <a16:creationId xmlns:a16="http://schemas.microsoft.com/office/drawing/2014/main" id="{AA944788-1C02-48C8-A1DF-2986D0627526}"/>
              </a:ext>
            </a:extLst>
          </p:cNvPr>
          <p:cNvSpPr>
            <a:spLocks noGrp="1"/>
          </p:cNvSpPr>
          <p:nvPr>
            <p:ph idx="1"/>
          </p:nvPr>
        </p:nvSpPr>
        <p:spPr>
          <a:xfrm>
            <a:off x="5157757" y="4012394"/>
            <a:ext cx="4976807" cy="2129599"/>
          </a:xfrm>
          <a:noFill/>
        </p:spPr>
        <p:txBody>
          <a:bodyPr anchor="t">
            <a:normAutofit/>
          </a:bodyPr>
          <a:lstStyle/>
          <a:p>
            <a:r>
              <a:rPr lang="en-US" sz="1600" dirty="0">
                <a:solidFill>
                  <a:schemeClr val="bg1"/>
                </a:solidFill>
              </a:rPr>
              <a:t>Site 39 (Liberty Co) is 14.8 acres and 300,000 cu yds</a:t>
            </a:r>
          </a:p>
          <a:p>
            <a:r>
              <a:rPr lang="en-US" sz="1600" dirty="0">
                <a:solidFill>
                  <a:schemeClr val="bg1"/>
                </a:solidFill>
              </a:rPr>
              <a:t>Site 40 (Gulf Co) is 9.7 acres and 500,000 cu yds</a:t>
            </a:r>
          </a:p>
          <a:p>
            <a:r>
              <a:rPr lang="en-US" sz="1600" dirty="0">
                <a:solidFill>
                  <a:schemeClr val="bg1"/>
                </a:solidFill>
              </a:rPr>
              <a:t>Mineral Manufacturing Co is willing to remove the materials and contribute funds for site restoration</a:t>
            </a:r>
          </a:p>
          <a:p>
            <a:r>
              <a:rPr lang="en-US" sz="1600" dirty="0">
                <a:solidFill>
                  <a:schemeClr val="bg1"/>
                </a:solidFill>
              </a:rPr>
              <a:t>One of many possible locations (Within bank disposal areas) for material removal and restoration of native trees and grasses</a:t>
            </a:r>
          </a:p>
          <a:p>
            <a:endParaRPr lang="en-US" sz="1600" dirty="0">
              <a:solidFill>
                <a:schemeClr val="bg1"/>
              </a:solidFill>
            </a:endParaRPr>
          </a:p>
        </p:txBody>
      </p:sp>
      <p:pic>
        <p:nvPicPr>
          <p:cNvPr id="6" name="Picture 5">
            <a:extLst>
              <a:ext uri="{FF2B5EF4-FFF2-40B4-BE49-F238E27FC236}">
                <a16:creationId xmlns:a16="http://schemas.microsoft.com/office/drawing/2014/main" id="{5B6D2A8A-889C-4065-982F-664EE42D288D}"/>
              </a:ext>
            </a:extLst>
          </p:cNvPr>
          <p:cNvPicPr>
            <a:picLocks noChangeAspect="1"/>
          </p:cNvPicPr>
          <p:nvPr/>
        </p:nvPicPr>
        <p:blipFill>
          <a:blip r:embed="rId4"/>
          <a:stretch>
            <a:fillRect/>
          </a:stretch>
        </p:blipFill>
        <p:spPr>
          <a:xfrm>
            <a:off x="1622544" y="1908449"/>
            <a:ext cx="3222324" cy="4296431"/>
          </a:xfrm>
          <a:prstGeom prst="rect">
            <a:avLst/>
          </a:prstGeom>
        </p:spPr>
      </p:pic>
      <p:cxnSp>
        <p:nvCxnSpPr>
          <p:cNvPr id="9" name="Straight Arrow Connector 8">
            <a:extLst>
              <a:ext uri="{FF2B5EF4-FFF2-40B4-BE49-F238E27FC236}">
                <a16:creationId xmlns:a16="http://schemas.microsoft.com/office/drawing/2014/main" id="{8A1CA923-C3FA-41B1-9D04-61A3506E56C7}"/>
              </a:ext>
            </a:extLst>
          </p:cNvPr>
          <p:cNvCxnSpPr>
            <a:cxnSpLocks/>
          </p:cNvCxnSpPr>
          <p:nvPr/>
        </p:nvCxnSpPr>
        <p:spPr>
          <a:xfrm flipV="1">
            <a:off x="3429000" y="1466835"/>
            <a:ext cx="2411132" cy="2148674"/>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79870D4F-6F7F-4FE2-8FAA-75C8DE6782DC}"/>
              </a:ext>
            </a:extLst>
          </p:cNvPr>
          <p:cNvSpPr txBox="1"/>
          <p:nvPr/>
        </p:nvSpPr>
        <p:spPr>
          <a:xfrm>
            <a:off x="2321016" y="212065"/>
            <a:ext cx="474396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itchFamily="34" charset="0"/>
                <a:ea typeface="+mn-ea"/>
                <a:cs typeface="+mn-cs"/>
              </a:rPr>
              <a:t>Environmental Restoration Opportunity</a:t>
            </a:r>
          </a:p>
        </p:txBody>
      </p:sp>
      <p:sp>
        <p:nvSpPr>
          <p:cNvPr id="5" name="Speech Bubble: Rectangle 4">
            <a:extLst>
              <a:ext uri="{FF2B5EF4-FFF2-40B4-BE49-F238E27FC236}">
                <a16:creationId xmlns:a16="http://schemas.microsoft.com/office/drawing/2014/main" id="{6D8AC16C-505F-446C-BD2C-4F63977E3388}"/>
              </a:ext>
            </a:extLst>
          </p:cNvPr>
          <p:cNvSpPr/>
          <p:nvPr/>
        </p:nvSpPr>
        <p:spPr>
          <a:xfrm>
            <a:off x="1771553" y="2102998"/>
            <a:ext cx="2068157" cy="335146"/>
          </a:xfrm>
          <a:prstGeom prst="wedgeRectCallout">
            <a:avLst>
              <a:gd name="adj1" fmla="val 23137"/>
              <a:gd name="adj2" fmla="val 321126"/>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Elliott is 6 feet tall</a:t>
            </a:r>
          </a:p>
        </p:txBody>
      </p:sp>
      <p:sp>
        <p:nvSpPr>
          <p:cNvPr id="7" name="Slide Number Placeholder 6">
            <a:extLst>
              <a:ext uri="{FF2B5EF4-FFF2-40B4-BE49-F238E27FC236}">
                <a16:creationId xmlns:a16="http://schemas.microsoft.com/office/drawing/2014/main" id="{E97B475B-3D4C-4434-CA80-4C15A8BE8704}"/>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28BFCF92-B2FA-43E9-A951-70DEC2A8C1D2}"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79079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DD7862-628A-4EC2-9AFF-4F23903537D2}" type="slidenum">
              <a:rPr kumimoji="0" lang="en-US" sz="750" b="0" i="0" u="none" strike="noStrike" kern="1200" cap="none" spc="0" normalizeH="0" baseline="0" noProof="0">
                <a:ln>
                  <a:noFill/>
                </a:ln>
                <a:solidFill>
                  <a:srgbClr val="898989"/>
                </a:solidFill>
                <a:effectLst/>
                <a:uLnTx/>
                <a:uFillTx/>
                <a:latin typeface="Arial"/>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750" b="0" i="0" u="none" strike="noStrike" kern="1200" cap="none" spc="0" normalizeH="0" baseline="0" noProof="0" dirty="0">
              <a:ln>
                <a:noFill/>
              </a:ln>
              <a:solidFill>
                <a:srgbClr val="898989"/>
              </a:solidFill>
              <a:effectLst/>
              <a:uLnTx/>
              <a:uFillTx/>
              <a:latin typeface="Arial"/>
              <a:ea typeface="+mn-ea"/>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770" y="1028702"/>
            <a:ext cx="2005770" cy="4844707"/>
          </a:xfrm>
          <a:prstGeom prst="roundRect">
            <a:avLst>
              <a:gd name="adj" fmla="val 16667"/>
            </a:avLst>
          </a:prstGeom>
          <a:ln>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868" y="1219640"/>
            <a:ext cx="6811357" cy="4604861"/>
          </a:xfrm>
          <a:prstGeom prst="rect">
            <a:avLst/>
          </a:prstGeom>
          <a:ln w="28575">
            <a:solidFill>
              <a:srgbClr val="FFFF00"/>
            </a:solidFill>
          </a:ln>
        </p:spPr>
      </p:pic>
      <p:cxnSp>
        <p:nvCxnSpPr>
          <p:cNvPr id="6" name="Straight Connector 5"/>
          <p:cNvCxnSpPr/>
          <p:nvPr/>
        </p:nvCxnSpPr>
        <p:spPr>
          <a:xfrm>
            <a:off x="2955526" y="2168927"/>
            <a:ext cx="519343" cy="135314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73ED303-A481-4A58-94AD-301BDCEDDE96}"/>
              </a:ext>
            </a:extLst>
          </p:cNvPr>
          <p:cNvSpPr txBox="1"/>
          <p:nvPr/>
        </p:nvSpPr>
        <p:spPr>
          <a:xfrm>
            <a:off x="2955526" y="457201"/>
            <a:ext cx="681135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Shallow location on the lower Apalachicola (MM 77.8)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mn-cs"/>
              </a:rPr>
              <a:t>(Red indicates shallow water)</a:t>
            </a:r>
          </a:p>
        </p:txBody>
      </p:sp>
    </p:spTree>
    <p:extLst>
      <p:ext uri="{BB962C8B-B14F-4D97-AF65-F5344CB8AC3E}">
        <p14:creationId xmlns:p14="http://schemas.microsoft.com/office/powerpoint/2010/main" val="390365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DD7862-628A-4EC2-9AFF-4F23903537D2}" type="slidenum">
              <a:rPr kumimoji="0" lang="en-US" sz="750" b="0" i="0" u="none" strike="noStrike" kern="1200" cap="none" spc="0" normalizeH="0" baseline="0" noProof="0">
                <a:ln>
                  <a:noFill/>
                </a:ln>
                <a:solidFill>
                  <a:srgbClr val="898989"/>
                </a:solidFill>
                <a:effectLst/>
                <a:uLnTx/>
                <a:uFillTx/>
                <a:latin typeface="Arial"/>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750" b="0" i="0" u="none" strike="noStrike" kern="1200" cap="none" spc="0" normalizeH="0" baseline="0" noProof="0" dirty="0">
              <a:ln>
                <a:noFill/>
              </a:ln>
              <a:solidFill>
                <a:srgbClr val="898989"/>
              </a:solidFill>
              <a:effectLst/>
              <a:uLnTx/>
              <a:uFillTx/>
              <a:latin typeface="Arial"/>
              <a:ea typeface="+mn-ea"/>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770" y="1028702"/>
            <a:ext cx="2005770" cy="4844707"/>
          </a:xfrm>
          <a:prstGeom prst="roundRect">
            <a:avLst>
              <a:gd name="adj" fmla="val 16667"/>
            </a:avLst>
          </a:prstGeom>
          <a:ln>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1477" y="1218889"/>
            <a:ext cx="6806953" cy="4601749"/>
          </a:xfrm>
          <a:prstGeom prst="rect">
            <a:avLst/>
          </a:prstGeom>
          <a:ln w="28575">
            <a:solidFill>
              <a:srgbClr val="FFFF00"/>
            </a:solidFill>
          </a:ln>
        </p:spPr>
      </p:pic>
      <p:cxnSp>
        <p:nvCxnSpPr>
          <p:cNvPr id="6" name="Straight Connector 5"/>
          <p:cNvCxnSpPr>
            <a:endCxn id="2" idx="1"/>
          </p:cNvCxnSpPr>
          <p:nvPr/>
        </p:nvCxnSpPr>
        <p:spPr>
          <a:xfrm flipV="1">
            <a:off x="2309674" y="3519763"/>
            <a:ext cx="1211802" cy="20719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EC2DAFD-7300-47A7-A395-184293C1767C}"/>
              </a:ext>
            </a:extLst>
          </p:cNvPr>
          <p:cNvSpPr txBox="1"/>
          <p:nvPr/>
        </p:nvSpPr>
        <p:spPr>
          <a:xfrm>
            <a:off x="2955526" y="457201"/>
            <a:ext cx="681135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Shallow location on the lower Apalachicola (MM 40.5)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mn-cs"/>
              </a:rPr>
              <a:t>(Red indicates shallow water)</a:t>
            </a:r>
          </a:p>
        </p:txBody>
      </p:sp>
    </p:spTree>
    <p:extLst>
      <p:ext uri="{BB962C8B-B14F-4D97-AF65-F5344CB8AC3E}">
        <p14:creationId xmlns:p14="http://schemas.microsoft.com/office/powerpoint/2010/main" val="1326889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DD7862-628A-4EC2-9AFF-4F23903537D2}" type="slidenum">
              <a:rPr kumimoji="0" lang="en-US" sz="750" b="0" i="0" u="none" strike="noStrike" kern="1200" cap="none" spc="0" normalizeH="0" baseline="0" noProof="0">
                <a:ln>
                  <a:noFill/>
                </a:ln>
                <a:solidFill>
                  <a:srgbClr val="898989"/>
                </a:solidFill>
                <a:effectLst/>
                <a:uLnTx/>
                <a:uFillTx/>
                <a:latin typeface="Arial"/>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750" b="0" i="0" u="none" strike="noStrike" kern="1200" cap="none" spc="0" normalizeH="0" baseline="0" noProof="0" dirty="0">
              <a:ln>
                <a:noFill/>
              </a:ln>
              <a:solidFill>
                <a:srgbClr val="898989"/>
              </a:solidFill>
              <a:effectLst/>
              <a:uLnTx/>
              <a:uFillTx/>
              <a:latin typeface="Arial"/>
              <a:ea typeface="+mn-ea"/>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770" y="1028702"/>
            <a:ext cx="2005770" cy="4844707"/>
          </a:xfrm>
          <a:prstGeom prst="roundRect">
            <a:avLst>
              <a:gd name="adj" fmla="val 16667"/>
            </a:avLst>
          </a:prstGeom>
          <a:ln>
            <a:noFill/>
          </a:ln>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52" r="1250" b="943"/>
          <a:stretch/>
        </p:blipFill>
        <p:spPr>
          <a:xfrm>
            <a:off x="3275234" y="1302545"/>
            <a:ext cx="7150850" cy="4528421"/>
          </a:xfrm>
          <a:prstGeom prst="rect">
            <a:avLst/>
          </a:prstGeom>
          <a:ln w="28575">
            <a:solidFill>
              <a:srgbClr val="FFFF00"/>
            </a:solidFill>
          </a:ln>
        </p:spPr>
      </p:pic>
      <p:cxnSp>
        <p:nvCxnSpPr>
          <p:cNvPr id="6" name="Straight Connector 5"/>
          <p:cNvCxnSpPr>
            <a:endCxn id="4" idx="1"/>
          </p:cNvCxnSpPr>
          <p:nvPr/>
        </p:nvCxnSpPr>
        <p:spPr>
          <a:xfrm flipV="1">
            <a:off x="2322991" y="3566755"/>
            <a:ext cx="952244" cy="36660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C333661-9E8E-4975-A062-B05758929617}"/>
              </a:ext>
            </a:extLst>
          </p:cNvPr>
          <p:cNvSpPr txBox="1"/>
          <p:nvPr/>
        </p:nvSpPr>
        <p:spPr>
          <a:xfrm>
            <a:off x="2955526" y="457201"/>
            <a:ext cx="681135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Shallow location on the lower Apalachicola (MM 36.5)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mn-cs"/>
              </a:rPr>
              <a:t>(Red indicates shallow water)</a:t>
            </a:r>
          </a:p>
        </p:txBody>
      </p:sp>
    </p:spTree>
    <p:extLst>
      <p:ext uri="{BB962C8B-B14F-4D97-AF65-F5344CB8AC3E}">
        <p14:creationId xmlns:p14="http://schemas.microsoft.com/office/powerpoint/2010/main" val="1615899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BEE4-E5EC-4962-9EDB-7142081D7609}"/>
              </a:ext>
            </a:extLst>
          </p:cNvPr>
          <p:cNvSpPr>
            <a:spLocks noGrp="1"/>
          </p:cNvSpPr>
          <p:nvPr>
            <p:ph type="title"/>
          </p:nvPr>
        </p:nvSpPr>
        <p:spPr/>
        <p:txBody>
          <a:bodyPr/>
          <a:lstStyle/>
          <a:p>
            <a:r>
              <a:rPr lang="en-US" sz="3200" dirty="0"/>
              <a:t>ACF Conclusions and Recommendation</a:t>
            </a:r>
          </a:p>
        </p:txBody>
      </p:sp>
      <p:sp>
        <p:nvSpPr>
          <p:cNvPr id="3" name="Content Placeholder 2">
            <a:extLst>
              <a:ext uri="{FF2B5EF4-FFF2-40B4-BE49-F238E27FC236}">
                <a16:creationId xmlns:a16="http://schemas.microsoft.com/office/drawing/2014/main" id="{4DE109CD-D0E3-4CB3-87ED-0B10DD1607E5}"/>
              </a:ext>
            </a:extLst>
          </p:cNvPr>
          <p:cNvSpPr>
            <a:spLocks noGrp="1"/>
          </p:cNvSpPr>
          <p:nvPr>
            <p:ph idx="1"/>
          </p:nvPr>
        </p:nvSpPr>
        <p:spPr>
          <a:xfrm>
            <a:off x="1981200" y="1110676"/>
            <a:ext cx="8229600" cy="3004124"/>
          </a:xfrm>
        </p:spPr>
        <p:txBody>
          <a:bodyPr/>
          <a:lstStyle/>
          <a:p>
            <a:r>
              <a:rPr lang="en-US" sz="1600" dirty="0">
                <a:solidFill>
                  <a:srgbClr val="0000FF"/>
                </a:solidFill>
              </a:rPr>
              <a:t>Full potential for over 3.33 million tons of cargo annually </a:t>
            </a:r>
          </a:p>
          <a:p>
            <a:r>
              <a:rPr lang="en-US" sz="1600" dirty="0">
                <a:solidFill>
                  <a:srgbClr val="0000FF"/>
                </a:solidFill>
              </a:rPr>
              <a:t>A $136 million repair investment yields over 29,400 jobs and $1.99 billion in total economic output over 10 years.</a:t>
            </a:r>
            <a:r>
              <a:rPr lang="en-US" sz="1600" baseline="30000" dirty="0">
                <a:solidFill>
                  <a:srgbClr val="0000FF"/>
                </a:solidFill>
              </a:rPr>
              <a:t>3</a:t>
            </a:r>
          </a:p>
          <a:p>
            <a:r>
              <a:rPr lang="en-US" sz="1600" dirty="0">
                <a:solidFill>
                  <a:srgbClr val="0000FF"/>
                </a:solidFill>
              </a:rPr>
              <a:t>Environmental interests must be a part of the conversation as to how channel restoration might be accomplished (techniques, disposal, etc.)</a:t>
            </a:r>
          </a:p>
          <a:p>
            <a:r>
              <a:rPr lang="en-US" sz="1600" dirty="0"/>
              <a:t>Shallow draft vessels are part of the solution</a:t>
            </a:r>
          </a:p>
          <a:p>
            <a:r>
              <a:rPr lang="en-US" sz="1600" dirty="0">
                <a:solidFill>
                  <a:srgbClr val="0000FF"/>
                </a:solidFill>
              </a:rPr>
              <a:t>Flow management for navigation will enhance flows for ecology in the Apalachicola basin.</a:t>
            </a:r>
          </a:p>
          <a:p>
            <a:r>
              <a:rPr lang="en-US" sz="1600" dirty="0"/>
              <a:t>The ACF is a crucial infrastructure asset to the nation and should be adequately maintained for ecological concerns, health and safety of downstream residences, industrial users, water supply, recreation, and commercial navigation</a:t>
            </a:r>
          </a:p>
        </p:txBody>
      </p:sp>
      <p:sp>
        <p:nvSpPr>
          <p:cNvPr id="4" name="Slide Number Placeholder 3">
            <a:extLst>
              <a:ext uri="{FF2B5EF4-FFF2-40B4-BE49-F238E27FC236}">
                <a16:creationId xmlns:a16="http://schemas.microsoft.com/office/drawing/2014/main" id="{32177670-5B08-4F7C-A82F-FFE432417948}"/>
              </a:ext>
            </a:extLst>
          </p:cNvPr>
          <p:cNvSpPr>
            <a:spLocks noGrp="1"/>
          </p:cNvSpPr>
          <p:nvPr>
            <p:ph type="sldNum" sz="quarter" idx="10"/>
          </p:nvPr>
        </p:nvSpPr>
        <p:spPr/>
        <p:txBody>
          <a:bodyPr/>
          <a:lstStyle/>
          <a:p>
            <a:pPr fontAlgn="base">
              <a:spcBef>
                <a:spcPct val="0"/>
              </a:spcBef>
              <a:spcAft>
                <a:spcPct val="0"/>
              </a:spcAft>
              <a:defRPr/>
            </a:pPr>
            <a:fld id="{A06BB81B-8601-48C9-9B0C-DBB9FD2C1080}" type="slidenum">
              <a:rPr lang="en-US">
                <a:solidFill>
                  <a:srgbClr val="000000"/>
                </a:solidFill>
              </a:rPr>
              <a:pPr fontAlgn="base">
                <a:spcBef>
                  <a:spcPct val="0"/>
                </a:spcBef>
                <a:spcAft>
                  <a:spcPct val="0"/>
                </a:spcAft>
                <a:defRPr/>
              </a:pPr>
              <a:t>19</a:t>
            </a:fld>
            <a:endParaRPr lang="en-US" dirty="0">
              <a:solidFill>
                <a:srgbClr val="000000"/>
              </a:solidFill>
            </a:endParaRPr>
          </a:p>
        </p:txBody>
      </p:sp>
      <p:sp>
        <p:nvSpPr>
          <p:cNvPr id="5" name="TextBox 4">
            <a:extLst>
              <a:ext uri="{FF2B5EF4-FFF2-40B4-BE49-F238E27FC236}">
                <a16:creationId xmlns:a16="http://schemas.microsoft.com/office/drawing/2014/main" id="{A16B279F-CFF2-4B7F-BCF3-85A4B17F53EA}"/>
              </a:ext>
            </a:extLst>
          </p:cNvPr>
          <p:cNvSpPr txBox="1"/>
          <p:nvPr/>
        </p:nvSpPr>
        <p:spPr>
          <a:xfrm>
            <a:off x="1828800" y="4423634"/>
            <a:ext cx="8534400" cy="1384995"/>
          </a:xfrm>
          <a:prstGeom prst="rect">
            <a:avLst/>
          </a:prstGeom>
          <a:noFill/>
        </p:spPr>
        <p:txBody>
          <a:bodyPr wrap="square" rtlCol="0">
            <a:spAutoFit/>
          </a:bodyPr>
          <a:lstStyle/>
          <a:p>
            <a:pPr fontAlgn="base">
              <a:spcBef>
                <a:spcPct val="0"/>
              </a:spcBef>
              <a:spcAft>
                <a:spcPct val="0"/>
              </a:spcAft>
            </a:pPr>
            <a:r>
              <a:rPr lang="en-US" sz="1200" dirty="0">
                <a:solidFill>
                  <a:srgbClr val="000000"/>
                </a:solidFill>
                <a:latin typeface="Arial" pitchFamily="34" charset="0"/>
              </a:rPr>
              <a:t>References:</a:t>
            </a:r>
          </a:p>
          <a:p>
            <a:pPr marL="228600" indent="-228600" fontAlgn="base">
              <a:spcBef>
                <a:spcPct val="0"/>
              </a:spcBef>
              <a:spcAft>
                <a:spcPct val="0"/>
              </a:spcAft>
              <a:buFontTx/>
              <a:buAutoNum type="arabicPeriod"/>
            </a:pPr>
            <a:r>
              <a:rPr lang="en-US" sz="1200" dirty="0">
                <a:solidFill>
                  <a:srgbClr val="000000"/>
                </a:solidFill>
                <a:latin typeface="Arial" pitchFamily="34" charset="0"/>
              </a:rPr>
              <a:t>Mixon, Phillip PhD., Associate Prof of Economics, 2020, January 7, Economic Impact of the Mid/Lower Apalachicola-Chattahoochee-Flint Waterway.</a:t>
            </a:r>
          </a:p>
          <a:p>
            <a:pPr marL="228600" indent="-228600" fontAlgn="base">
              <a:spcBef>
                <a:spcPct val="0"/>
              </a:spcBef>
              <a:spcAft>
                <a:spcPct val="0"/>
              </a:spcAft>
              <a:buFontTx/>
              <a:buAutoNum type="arabicPeriod"/>
            </a:pPr>
            <a:r>
              <a:rPr lang="en-US" sz="1200" dirty="0">
                <a:solidFill>
                  <a:srgbClr val="000000"/>
                </a:solidFill>
                <a:latin typeface="Arial" pitchFamily="34" charset="0"/>
              </a:rPr>
              <a:t>Clayton, Philip JD, LLM, 2020, Aug 20, ACF Customer Utilization Survey, unpublished, Eufaula Barbour Co. Chamber of Commerce.</a:t>
            </a:r>
          </a:p>
          <a:p>
            <a:pPr marL="228600" indent="-228600" fontAlgn="base">
              <a:spcBef>
                <a:spcPct val="0"/>
              </a:spcBef>
              <a:spcAft>
                <a:spcPct val="0"/>
              </a:spcAft>
              <a:buFontTx/>
              <a:buAutoNum type="arabicPeriod"/>
            </a:pPr>
            <a:r>
              <a:rPr lang="en-US" sz="1200" dirty="0">
                <a:solidFill>
                  <a:srgbClr val="000000"/>
                </a:solidFill>
                <a:latin typeface="Arial" pitchFamily="34" charset="0"/>
              </a:rPr>
              <a:t>Deravi, M. Keivan, PhD. Economic Research Services, Inc., August 2021, The Economic Impact of Restoration of Infrastructure on the Lower Apalachicola-Chattahoochee-Flint River Basin.</a:t>
            </a:r>
          </a:p>
        </p:txBody>
      </p:sp>
      <p:sp>
        <p:nvSpPr>
          <p:cNvPr id="7" name="TextBox 6">
            <a:extLst>
              <a:ext uri="{FF2B5EF4-FFF2-40B4-BE49-F238E27FC236}">
                <a16:creationId xmlns:a16="http://schemas.microsoft.com/office/drawing/2014/main" id="{B1872113-DB5A-42FB-9999-936868490692}"/>
              </a:ext>
            </a:extLst>
          </p:cNvPr>
          <p:cNvSpPr txBox="1"/>
          <p:nvPr/>
        </p:nvSpPr>
        <p:spPr>
          <a:xfrm>
            <a:off x="8153400" y="5851590"/>
            <a:ext cx="2971800" cy="1061829"/>
          </a:xfrm>
          <a:prstGeom prst="rect">
            <a:avLst/>
          </a:prstGeom>
          <a:noFill/>
        </p:spPr>
        <p:txBody>
          <a:bodyPr wrap="square" rtlCol="0">
            <a:spAutoFit/>
          </a:bodyPr>
          <a:lstStyle/>
          <a:p>
            <a:pPr fontAlgn="base">
              <a:spcBef>
                <a:spcPct val="0"/>
              </a:spcBef>
              <a:spcAft>
                <a:spcPct val="0"/>
              </a:spcAft>
            </a:pPr>
            <a:r>
              <a:rPr lang="en-US" sz="900" dirty="0">
                <a:solidFill>
                  <a:srgbClr val="000000"/>
                </a:solidFill>
                <a:latin typeface="Arial" pitchFamily="34" charset="0"/>
              </a:rPr>
              <a:t>Prepared by:</a:t>
            </a:r>
          </a:p>
          <a:p>
            <a:pPr fontAlgn="base">
              <a:spcBef>
                <a:spcPct val="0"/>
              </a:spcBef>
              <a:spcAft>
                <a:spcPct val="0"/>
              </a:spcAft>
            </a:pPr>
            <a:r>
              <a:rPr lang="en-US" sz="900" dirty="0">
                <a:solidFill>
                  <a:srgbClr val="000000"/>
                </a:solidFill>
                <a:latin typeface="Arial" pitchFamily="34" charset="0"/>
              </a:rPr>
              <a:t>Philip W. Clayton, JD, LLM</a:t>
            </a:r>
          </a:p>
          <a:p>
            <a:pPr fontAlgn="base">
              <a:spcBef>
                <a:spcPct val="0"/>
              </a:spcBef>
              <a:spcAft>
                <a:spcPct val="0"/>
              </a:spcAft>
            </a:pPr>
            <a:r>
              <a:rPr lang="en-US" sz="900" dirty="0">
                <a:solidFill>
                  <a:srgbClr val="000000"/>
                </a:solidFill>
                <a:latin typeface="Arial" pitchFamily="34" charset="0"/>
              </a:rPr>
              <a:t>Colonel (Ret.)</a:t>
            </a:r>
          </a:p>
          <a:p>
            <a:pPr fontAlgn="base">
              <a:spcBef>
                <a:spcPct val="0"/>
              </a:spcBef>
              <a:spcAft>
                <a:spcPct val="0"/>
              </a:spcAft>
            </a:pPr>
            <a:r>
              <a:rPr lang="en-US" sz="900" dirty="0">
                <a:solidFill>
                  <a:srgbClr val="000000"/>
                </a:solidFill>
                <a:latin typeface="Arial" pitchFamily="34" charset="0"/>
                <a:hlinkClick r:id="rId3"/>
              </a:rPr>
              <a:t>pclayton@eufaulachamber.com</a:t>
            </a:r>
            <a:endParaRPr lang="en-US" sz="900" dirty="0">
              <a:solidFill>
                <a:srgbClr val="000000"/>
              </a:solidFill>
              <a:latin typeface="Arial" pitchFamily="34" charset="0"/>
            </a:endParaRPr>
          </a:p>
          <a:p>
            <a:pPr fontAlgn="base">
              <a:spcBef>
                <a:spcPct val="0"/>
              </a:spcBef>
              <a:spcAft>
                <a:spcPct val="0"/>
              </a:spcAft>
            </a:pPr>
            <a:r>
              <a:rPr lang="en-US" sz="900" dirty="0">
                <a:solidFill>
                  <a:srgbClr val="000000"/>
                </a:solidFill>
                <a:latin typeface="Arial" pitchFamily="34" charset="0"/>
              </a:rPr>
              <a:t>334-695-3433</a:t>
            </a:r>
          </a:p>
          <a:p>
            <a:pPr fontAlgn="base">
              <a:spcBef>
                <a:spcPct val="0"/>
              </a:spcBef>
              <a:spcAft>
                <a:spcPct val="0"/>
              </a:spcAft>
            </a:pPr>
            <a:endParaRPr lang="en-US" sz="900" dirty="0">
              <a:solidFill>
                <a:srgbClr val="000000"/>
              </a:solidFill>
              <a:latin typeface="Arial" pitchFamily="34" charset="0"/>
            </a:endParaRPr>
          </a:p>
          <a:p>
            <a:pPr fontAlgn="base">
              <a:spcBef>
                <a:spcPct val="0"/>
              </a:spcBef>
              <a:spcAft>
                <a:spcPct val="0"/>
              </a:spcAft>
            </a:pPr>
            <a:endParaRPr lang="en-US" sz="900" dirty="0">
              <a:solidFill>
                <a:srgbClr val="000000"/>
              </a:solidFill>
              <a:latin typeface="Arial" pitchFamily="34" charset="0"/>
            </a:endParaRPr>
          </a:p>
        </p:txBody>
      </p:sp>
    </p:spTree>
    <p:extLst>
      <p:ext uri="{BB962C8B-B14F-4D97-AF65-F5344CB8AC3E}">
        <p14:creationId xmlns:p14="http://schemas.microsoft.com/office/powerpoint/2010/main" val="127932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a:xfrm>
            <a:off x="1782674" y="118492"/>
            <a:ext cx="8555688" cy="1143000"/>
          </a:xfrm>
        </p:spPr>
        <p:txBody>
          <a:bodyPr>
            <a:normAutofit/>
          </a:bodyPr>
          <a:lstStyle/>
          <a:p>
            <a:pPr algn="l"/>
            <a:r>
              <a:rPr lang="en-US" sz="2800" dirty="0">
                <a:latin typeface="Calibri" panose="020F0502020204030204" pitchFamily="34" charset="0"/>
                <a:cs typeface="Calibri" panose="020F0502020204030204" pitchFamily="34" charset="0"/>
              </a:rPr>
              <a:t>Waters of the United States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236" y="1253046"/>
            <a:ext cx="8300564" cy="49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83028" y="6286290"/>
            <a:ext cx="435386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http://www.dailymail.co.uk/sciencetech/article-3860062/The-veins-America-Stunning-map-shows-river-basin-US.html</a:t>
            </a:r>
          </a:p>
        </p:txBody>
      </p:sp>
      <p:sp>
        <p:nvSpPr>
          <p:cNvPr id="2" name="Slide Number Placeholder 1">
            <a:extLst>
              <a:ext uri="{FF2B5EF4-FFF2-40B4-BE49-F238E27FC236}">
                <a16:creationId xmlns:a16="http://schemas.microsoft.com/office/drawing/2014/main" id="{6E1F2424-C96F-E876-B910-5339422AB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578E40-8127-446F-8F89-675E0E2354AF}" type="slidenum">
              <a:rPr kumimoji="0" lang="en-US" sz="1200" b="0" i="0" u="none" strike="noStrike" kern="1200" cap="none" spc="0" normalizeH="0" baseline="0" noProof="0" smtClean="0">
                <a:ln>
                  <a:noFill/>
                </a:ln>
                <a:solidFill>
                  <a:srgbClr val="1F497D">
                    <a:lumMod val="50000"/>
                  </a:srgb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1F497D">
                  <a:lumMod val="50000"/>
                </a:srgbClr>
              </a:solidFill>
              <a:effectLst/>
              <a:uLnTx/>
              <a:uFillTx/>
              <a:latin typeface="Calibri" pitchFamily="34" charset="0"/>
              <a:ea typeface="+mn-ea"/>
              <a:cs typeface="+mn-cs"/>
            </a:endParaRPr>
          </a:p>
        </p:txBody>
      </p:sp>
    </p:spTree>
    <p:extLst>
      <p:ext uri="{BB962C8B-B14F-4D97-AF65-F5344CB8AC3E}">
        <p14:creationId xmlns:p14="http://schemas.microsoft.com/office/powerpoint/2010/main" val="12487581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43" descr="NWF_background2">
            <a:extLst>
              <a:ext uri="{FF2B5EF4-FFF2-40B4-BE49-F238E27FC236}">
                <a16:creationId xmlns:a16="http://schemas.microsoft.com/office/drawing/2014/main" id="{8084BFC2-3D52-4A6A-AFC5-588A3105C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4E0FE110-33F0-474B-A20B-C88B3410FDE7}"/>
              </a:ext>
            </a:extLst>
          </p:cNvPr>
          <p:cNvSpPr>
            <a:spLocks noGrp="1" noChangeArrowheads="1"/>
          </p:cNvSpPr>
          <p:nvPr>
            <p:ph type="subTitle" idx="1"/>
          </p:nvPr>
        </p:nvSpPr>
        <p:spPr>
          <a:xfrm>
            <a:off x="6705600" y="1676400"/>
            <a:ext cx="3733800" cy="3505200"/>
          </a:xfrm>
        </p:spPr>
        <p:txBody>
          <a:bodyPr/>
          <a:lstStyle/>
          <a:p>
            <a:pPr algn="l" eaLnBrk="1" hangingPunct="1">
              <a:defRPr/>
            </a:pPr>
            <a:r>
              <a:rPr lang="en-US" sz="2000" dirty="0">
                <a:latin typeface="Gill Sans MT" pitchFamily="34" charset="0"/>
              </a:rPr>
              <a:t>Our “inland marine highways” move commerce to and from </a:t>
            </a:r>
            <a:br>
              <a:rPr lang="en-US" sz="2000" dirty="0">
                <a:latin typeface="Gill Sans MT" pitchFamily="34" charset="0"/>
              </a:rPr>
            </a:br>
            <a:r>
              <a:rPr lang="en-US" sz="2000" dirty="0">
                <a:latin typeface="Gill Sans MT" pitchFamily="34" charset="0"/>
              </a:rPr>
              <a:t>38 states throughout the nation’s heartland and Pacific Northwest, serve industrial and agricultural centers, and facilitate imports and exports at gateway ports on the Gulf Coast.</a:t>
            </a:r>
          </a:p>
          <a:p>
            <a:pPr marL="166688" indent="-166688" algn="l" eaLnBrk="1" hangingPunct="1">
              <a:buClr>
                <a:srgbClr val="75983B"/>
              </a:buClr>
              <a:buFont typeface="Times" pitchFamily="1" charset="0"/>
              <a:buChar char="•"/>
              <a:defRPr/>
            </a:pPr>
            <a:r>
              <a:rPr lang="en-US" sz="2000" dirty="0">
                <a:solidFill>
                  <a:srgbClr val="194965"/>
                </a:solidFill>
                <a:latin typeface="Gill Sans MT" pitchFamily="34" charset="0"/>
              </a:rPr>
              <a:t>1</a:t>
            </a:r>
            <a:r>
              <a:rPr lang="en-US" sz="2000" dirty="0">
                <a:solidFill>
                  <a:srgbClr val="335481"/>
                </a:solidFill>
                <a:latin typeface="Gill Sans MT" pitchFamily="34" charset="0"/>
              </a:rPr>
              <a:t>2,000 miles of commercially</a:t>
            </a:r>
            <a:br>
              <a:rPr lang="en-US" sz="2000" dirty="0">
                <a:solidFill>
                  <a:srgbClr val="335481"/>
                </a:solidFill>
                <a:latin typeface="Gill Sans MT" pitchFamily="34" charset="0"/>
              </a:rPr>
            </a:br>
            <a:r>
              <a:rPr lang="en-US" sz="2000" dirty="0">
                <a:solidFill>
                  <a:srgbClr val="335481"/>
                </a:solidFill>
                <a:latin typeface="Gill Sans MT" pitchFamily="34" charset="0"/>
              </a:rPr>
              <a:t>navigable channels</a:t>
            </a:r>
          </a:p>
          <a:p>
            <a:pPr marL="166688" indent="-166688" algn="l" eaLnBrk="1" hangingPunct="1">
              <a:buClr>
                <a:srgbClr val="75983B"/>
              </a:buClr>
              <a:buFont typeface="Times" pitchFamily="1" charset="0"/>
              <a:buChar char="•"/>
              <a:defRPr/>
            </a:pPr>
            <a:r>
              <a:rPr lang="en-US" sz="2000" dirty="0">
                <a:solidFill>
                  <a:srgbClr val="335481"/>
                </a:solidFill>
                <a:latin typeface="Gill Sans MT" pitchFamily="34" charset="0"/>
              </a:rPr>
              <a:t>192 lock sites</a:t>
            </a:r>
            <a:endParaRPr lang="en-US" sz="2000" dirty="0">
              <a:solidFill>
                <a:srgbClr val="679CB9"/>
              </a:solidFill>
              <a:latin typeface="Gill Sans MT" pitchFamily="34" charset="0"/>
            </a:endParaRPr>
          </a:p>
        </p:txBody>
      </p:sp>
      <p:sp>
        <p:nvSpPr>
          <p:cNvPr id="22532" name="Text Box 14">
            <a:extLst>
              <a:ext uri="{FF2B5EF4-FFF2-40B4-BE49-F238E27FC236}">
                <a16:creationId xmlns:a16="http://schemas.microsoft.com/office/drawing/2014/main" id="{AD05A02F-1111-4EDF-9754-06252ECA9C94}"/>
              </a:ext>
            </a:extLst>
          </p:cNvPr>
          <p:cNvSpPr txBox="1">
            <a:spLocks noChangeArrowheads="1"/>
          </p:cNvSpPr>
          <p:nvPr/>
        </p:nvSpPr>
        <p:spPr bwMode="auto">
          <a:xfrm>
            <a:off x="2057400" y="395288"/>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America’s Inland Waterways: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CC00"/>
                </a:solidFill>
                <a:effectLst/>
                <a:uLnTx/>
                <a:uFillTx/>
                <a:latin typeface="Gill Sans MT" panose="020B0502020104020203" pitchFamily="34" charset="0"/>
                <a:ea typeface="ＭＳ Ｐゴシック" panose="020B0600070205080204" pitchFamily="34" charset="-128"/>
                <a:cs typeface="+mn-cs"/>
              </a:rPr>
              <a:t>An “Inland Marine Highway” for Freight Transportation</a:t>
            </a:r>
          </a:p>
        </p:txBody>
      </p:sp>
      <p:sp>
        <p:nvSpPr>
          <p:cNvPr id="22533" name="Line 17">
            <a:extLst>
              <a:ext uri="{FF2B5EF4-FFF2-40B4-BE49-F238E27FC236}">
                <a16:creationId xmlns:a16="http://schemas.microsoft.com/office/drawing/2014/main" id="{9849620E-F361-4930-A783-9E074642E434}"/>
              </a:ext>
            </a:extLst>
          </p:cNvPr>
          <p:cNvSpPr>
            <a:spLocks noChangeShapeType="1"/>
          </p:cNvSpPr>
          <p:nvPr/>
        </p:nvSpPr>
        <p:spPr bwMode="auto">
          <a:xfrm>
            <a:off x="2133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22534" name="Group 19">
            <a:extLst>
              <a:ext uri="{FF2B5EF4-FFF2-40B4-BE49-F238E27FC236}">
                <a16:creationId xmlns:a16="http://schemas.microsoft.com/office/drawing/2014/main" id="{2460DFF0-8EBE-4857-BAC6-C70CD678E4BF}"/>
              </a:ext>
            </a:extLst>
          </p:cNvPr>
          <p:cNvGrpSpPr>
            <a:grpSpLocks/>
          </p:cNvGrpSpPr>
          <p:nvPr/>
        </p:nvGrpSpPr>
        <p:grpSpPr bwMode="auto">
          <a:xfrm>
            <a:off x="1524000" y="1295401"/>
            <a:ext cx="5181600" cy="4500563"/>
            <a:chOff x="0" y="1295400"/>
            <a:chExt cx="5181600" cy="4500372"/>
          </a:xfrm>
        </p:grpSpPr>
        <p:pic>
          <p:nvPicPr>
            <p:cNvPr id="22535" name="Picture 16">
              <a:extLst>
                <a:ext uri="{FF2B5EF4-FFF2-40B4-BE49-F238E27FC236}">
                  <a16:creationId xmlns:a16="http://schemas.microsoft.com/office/drawing/2014/main" id="{3BCB397D-5ABA-4A66-8F80-9E308167900B}"/>
                </a:ext>
              </a:extLst>
            </p:cNvPr>
            <p:cNvPicPr>
              <a:picLocks noChangeAspect="1"/>
            </p:cNvPicPr>
            <p:nvPr/>
          </p:nvPicPr>
          <p:blipFill>
            <a:blip r:embed="rId4">
              <a:extLst>
                <a:ext uri="{28A0092B-C50C-407E-A947-70E740481C1C}">
                  <a14:useLocalDpi xmlns:a14="http://schemas.microsoft.com/office/drawing/2010/main" val="0"/>
                </a:ext>
              </a:extLst>
            </a:blip>
            <a:srcRect l="20634" t="1665"/>
            <a:stretch>
              <a:fillRect/>
            </a:stretch>
          </p:blipFill>
          <p:spPr bwMode="auto">
            <a:xfrm>
              <a:off x="0" y="1295400"/>
              <a:ext cx="5181600" cy="45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6">
              <a:extLst>
                <a:ext uri="{FF2B5EF4-FFF2-40B4-BE49-F238E27FC236}">
                  <a16:creationId xmlns:a16="http://schemas.microsoft.com/office/drawing/2014/main" id="{D167FCFD-DB6B-4046-B8DF-46E4E01B5FF1}"/>
                </a:ext>
              </a:extLst>
            </p:cNvPr>
            <p:cNvSpPr txBox="1">
              <a:spLocks noChangeArrowheads="1"/>
            </p:cNvSpPr>
            <p:nvPr/>
          </p:nvSpPr>
          <p:spPr bwMode="auto">
            <a:xfrm>
              <a:off x="3733800" y="2819335"/>
              <a:ext cx="1143000" cy="3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Pittsburgh</a:t>
              </a:r>
            </a:p>
          </p:txBody>
        </p:sp>
        <p:sp>
          <p:nvSpPr>
            <p:cNvPr id="22537" name="TextBox 7">
              <a:extLst>
                <a:ext uri="{FF2B5EF4-FFF2-40B4-BE49-F238E27FC236}">
                  <a16:creationId xmlns:a16="http://schemas.microsoft.com/office/drawing/2014/main" id="{956B3BE9-6642-43B9-A58D-F749491F00BA}"/>
                </a:ext>
              </a:extLst>
            </p:cNvPr>
            <p:cNvSpPr txBox="1">
              <a:spLocks noChangeArrowheads="1"/>
            </p:cNvSpPr>
            <p:nvPr/>
          </p:nvSpPr>
          <p:spPr bwMode="auto">
            <a:xfrm>
              <a:off x="1905000" y="2100228"/>
              <a:ext cx="930275" cy="48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ts val="15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Minneapolis/</a:t>
              </a:r>
              <a:b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b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St. Paul</a:t>
              </a:r>
            </a:p>
          </p:txBody>
        </p:sp>
        <p:sp>
          <p:nvSpPr>
            <p:cNvPr id="22538" name="TextBox 8">
              <a:extLst>
                <a:ext uri="{FF2B5EF4-FFF2-40B4-BE49-F238E27FC236}">
                  <a16:creationId xmlns:a16="http://schemas.microsoft.com/office/drawing/2014/main" id="{E64FAF7E-6B2E-46B6-9B2C-41AA1B1FD11E}"/>
                </a:ext>
              </a:extLst>
            </p:cNvPr>
            <p:cNvSpPr txBox="1">
              <a:spLocks noChangeArrowheads="1"/>
            </p:cNvSpPr>
            <p:nvPr/>
          </p:nvSpPr>
          <p:spPr bwMode="auto">
            <a:xfrm>
              <a:off x="2819400" y="2666942"/>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Chicago</a:t>
              </a:r>
            </a:p>
          </p:txBody>
        </p:sp>
        <p:sp>
          <p:nvSpPr>
            <p:cNvPr id="22539" name="TextBox 9">
              <a:extLst>
                <a:ext uri="{FF2B5EF4-FFF2-40B4-BE49-F238E27FC236}">
                  <a16:creationId xmlns:a16="http://schemas.microsoft.com/office/drawing/2014/main" id="{A931282B-2CB8-4BC8-8949-3ED8FB21A496}"/>
                </a:ext>
              </a:extLst>
            </p:cNvPr>
            <p:cNvSpPr txBox="1">
              <a:spLocks noChangeArrowheads="1"/>
            </p:cNvSpPr>
            <p:nvPr/>
          </p:nvSpPr>
          <p:spPr bwMode="auto">
            <a:xfrm>
              <a:off x="990600" y="4724255"/>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Houston</a:t>
              </a:r>
            </a:p>
          </p:txBody>
        </p:sp>
        <p:sp>
          <p:nvSpPr>
            <p:cNvPr id="22540" name="TextBox 10">
              <a:extLst>
                <a:ext uri="{FF2B5EF4-FFF2-40B4-BE49-F238E27FC236}">
                  <a16:creationId xmlns:a16="http://schemas.microsoft.com/office/drawing/2014/main" id="{8F286332-C0FA-46D5-B414-48E1394A240B}"/>
                </a:ext>
              </a:extLst>
            </p:cNvPr>
            <p:cNvSpPr txBox="1">
              <a:spLocks noChangeArrowheads="1"/>
            </p:cNvSpPr>
            <p:nvPr/>
          </p:nvSpPr>
          <p:spPr bwMode="auto">
            <a:xfrm>
              <a:off x="2895600" y="4800452"/>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Mobile</a:t>
              </a:r>
            </a:p>
          </p:txBody>
        </p:sp>
        <p:sp>
          <p:nvSpPr>
            <p:cNvPr id="22541" name="TextBox 11">
              <a:extLst>
                <a:ext uri="{FF2B5EF4-FFF2-40B4-BE49-F238E27FC236}">
                  <a16:creationId xmlns:a16="http://schemas.microsoft.com/office/drawing/2014/main" id="{3765B07F-D938-49DB-B0D6-CCE27171260F}"/>
                </a:ext>
              </a:extLst>
            </p:cNvPr>
            <p:cNvSpPr txBox="1">
              <a:spLocks noChangeArrowheads="1"/>
            </p:cNvSpPr>
            <p:nvPr/>
          </p:nvSpPr>
          <p:spPr bwMode="auto">
            <a:xfrm>
              <a:off x="1524000" y="3638451"/>
              <a:ext cx="533400" cy="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Tulsa</a:t>
              </a:r>
            </a:p>
          </p:txBody>
        </p:sp>
        <p:sp>
          <p:nvSpPr>
            <p:cNvPr id="22542" name="TextBox 12">
              <a:extLst>
                <a:ext uri="{FF2B5EF4-FFF2-40B4-BE49-F238E27FC236}">
                  <a16:creationId xmlns:a16="http://schemas.microsoft.com/office/drawing/2014/main" id="{B02267D6-F880-4359-AEF7-6DABB9CC4BFA}"/>
                </a:ext>
              </a:extLst>
            </p:cNvPr>
            <p:cNvSpPr txBox="1">
              <a:spLocks noChangeArrowheads="1"/>
            </p:cNvSpPr>
            <p:nvPr/>
          </p:nvSpPr>
          <p:spPr bwMode="auto">
            <a:xfrm>
              <a:off x="2590800" y="5011580"/>
              <a:ext cx="1143000" cy="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New Orleans</a:t>
              </a:r>
            </a:p>
          </p:txBody>
        </p:sp>
        <p:sp>
          <p:nvSpPr>
            <p:cNvPr id="22543" name="TextBox 13">
              <a:extLst>
                <a:ext uri="{FF2B5EF4-FFF2-40B4-BE49-F238E27FC236}">
                  <a16:creationId xmlns:a16="http://schemas.microsoft.com/office/drawing/2014/main" id="{1FC11C74-CC79-41EF-A932-6862D5F94E86}"/>
                </a:ext>
              </a:extLst>
            </p:cNvPr>
            <p:cNvSpPr txBox="1">
              <a:spLocks noChangeArrowheads="1"/>
            </p:cNvSpPr>
            <p:nvPr/>
          </p:nvSpPr>
          <p:spPr bwMode="auto">
            <a:xfrm>
              <a:off x="2025650" y="3379699"/>
              <a:ext cx="685800" cy="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St. Louis</a:t>
              </a:r>
            </a:p>
          </p:txBody>
        </p:sp>
        <p:sp>
          <p:nvSpPr>
            <p:cNvPr id="22544" name="TextBox 14">
              <a:extLst>
                <a:ext uri="{FF2B5EF4-FFF2-40B4-BE49-F238E27FC236}">
                  <a16:creationId xmlns:a16="http://schemas.microsoft.com/office/drawing/2014/main" id="{19E4B729-990F-4E94-A641-A6EDB97B2F13}"/>
                </a:ext>
              </a:extLst>
            </p:cNvPr>
            <p:cNvSpPr txBox="1">
              <a:spLocks noChangeArrowheads="1"/>
            </p:cNvSpPr>
            <p:nvPr/>
          </p:nvSpPr>
          <p:spPr bwMode="auto">
            <a:xfrm>
              <a:off x="1752600" y="5257632"/>
              <a:ext cx="1143000" cy="3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Corpus Christi</a:t>
              </a:r>
            </a:p>
          </p:txBody>
        </p:sp>
        <p:sp>
          <p:nvSpPr>
            <p:cNvPr id="22545" name="TextBox 15">
              <a:extLst>
                <a:ext uri="{FF2B5EF4-FFF2-40B4-BE49-F238E27FC236}">
                  <a16:creationId xmlns:a16="http://schemas.microsoft.com/office/drawing/2014/main" id="{9522DC4D-03B6-4560-BCD1-2251CCDAFEFD}"/>
                </a:ext>
              </a:extLst>
            </p:cNvPr>
            <p:cNvSpPr txBox="1">
              <a:spLocks noChangeArrowheads="1"/>
            </p:cNvSpPr>
            <p:nvPr/>
          </p:nvSpPr>
          <p:spPr bwMode="auto">
            <a:xfrm>
              <a:off x="304800" y="2666942"/>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194965"/>
                  </a:solidFill>
                  <a:effectLst/>
                  <a:uLnTx/>
                  <a:uFillTx/>
                  <a:latin typeface="Gill Sans MT Condensed" panose="020B0506020104020203" pitchFamily="34" charset="0"/>
                  <a:ea typeface="ＭＳ Ｐゴシック" panose="020B0600070205080204" pitchFamily="34" charset="-128"/>
                  <a:cs typeface="+mn-cs"/>
                </a:rPr>
                <a:t>Portland</a:t>
              </a:r>
            </a:p>
          </p:txBody>
        </p:sp>
      </p:grpSp>
      <p:sp>
        <p:nvSpPr>
          <p:cNvPr id="19" name="TextBox 18">
            <a:extLst>
              <a:ext uri="{FF2B5EF4-FFF2-40B4-BE49-F238E27FC236}">
                <a16:creationId xmlns:a16="http://schemas.microsoft.com/office/drawing/2014/main" id="{1463E97F-BE16-4152-9436-DDFAB7CC7EA7}"/>
              </a:ext>
            </a:extLst>
          </p:cNvPr>
          <p:cNvSpPr txBox="1"/>
          <p:nvPr/>
        </p:nvSpPr>
        <p:spPr>
          <a:xfrm>
            <a:off x="3815964" y="3246322"/>
            <a:ext cx="458392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940527"/>
            <a:ext cx="8229600" cy="698626"/>
          </a:xfrm>
        </p:spPr>
        <p:txBody>
          <a:bodyPr/>
          <a:lstStyle/>
          <a:p>
            <a:r>
              <a:rPr lang="en-US" sz="3600" dirty="0"/>
              <a:t>ACF Project Information</a:t>
            </a:r>
            <a:br>
              <a:rPr lang="en-US" sz="3600" dirty="0"/>
            </a:br>
            <a:endParaRPr lang="en-US" b="1" u="sng" dirty="0"/>
          </a:p>
        </p:txBody>
      </p:sp>
      <p:sp>
        <p:nvSpPr>
          <p:cNvPr id="4" name="Content Placeholder 3"/>
          <p:cNvSpPr>
            <a:spLocks noGrp="1"/>
          </p:cNvSpPr>
          <p:nvPr>
            <p:ph idx="1"/>
          </p:nvPr>
        </p:nvSpPr>
        <p:spPr>
          <a:xfrm>
            <a:off x="1905000" y="1600200"/>
            <a:ext cx="8229600" cy="5898544"/>
          </a:xfrm>
        </p:spPr>
        <p:txBody>
          <a:bodyPr/>
          <a:lstStyle/>
          <a:p>
            <a:pPr marL="0" indent="0">
              <a:buNone/>
            </a:pPr>
            <a:r>
              <a:rPr lang="en-US" sz="1450" b="1" u="sng" dirty="0"/>
              <a:t>Navigation</a:t>
            </a:r>
            <a:endParaRPr lang="en-US" sz="1450" baseline="30000" dirty="0"/>
          </a:p>
          <a:p>
            <a:r>
              <a:rPr lang="en-US" sz="1450" dirty="0">
                <a:solidFill>
                  <a:srgbClr val="0000FF"/>
                </a:solidFill>
              </a:rPr>
              <a:t>~$6.2 B in lock infrastructure sitting unused and with very limited maintenance since 2003</a:t>
            </a:r>
          </a:p>
          <a:p>
            <a:r>
              <a:rPr lang="en-US" sz="1400" dirty="0">
                <a:solidFill>
                  <a:srgbClr val="0000FF"/>
                </a:solidFill>
              </a:rPr>
              <a:t>261 Miles </a:t>
            </a:r>
            <a:r>
              <a:rPr lang="en-US" sz="1400" dirty="0"/>
              <a:t>of authorized channel from Gulf Intracoastal Waterway (GIWW) to Columbus, GA</a:t>
            </a:r>
          </a:p>
          <a:p>
            <a:r>
              <a:rPr lang="en-US" sz="1450" dirty="0"/>
              <a:t>Dredging of Apalachicola segment (FL) last occurred in 2001</a:t>
            </a:r>
          </a:p>
          <a:p>
            <a:r>
              <a:rPr lang="en-US" sz="1450" dirty="0"/>
              <a:t>US Army Corps of Engineers (USACE) will </a:t>
            </a:r>
            <a:r>
              <a:rPr lang="en-US" sz="1450" u="sng" dirty="0"/>
              <a:t>not</a:t>
            </a:r>
            <a:r>
              <a:rPr lang="en-US" sz="1450" dirty="0"/>
              <a:t> allocate resources per the OMB utilization algorithm (</a:t>
            </a:r>
            <a:r>
              <a:rPr lang="en-US" sz="1450" dirty="0">
                <a:solidFill>
                  <a:srgbClr val="0000FF"/>
                </a:solidFill>
              </a:rPr>
              <a:t>maintenance requirements X commercial utilization = annual funding</a:t>
            </a:r>
            <a:r>
              <a:rPr lang="en-US" sz="1450" dirty="0"/>
              <a:t>)</a:t>
            </a:r>
          </a:p>
          <a:p>
            <a:r>
              <a:rPr lang="en-US" sz="1450" dirty="0"/>
              <a:t>USACE annual appropriation for all Civil Works is </a:t>
            </a:r>
            <a:r>
              <a:rPr lang="en-US" sz="1450" dirty="0">
                <a:solidFill>
                  <a:srgbClr val="0000FF"/>
                </a:solidFill>
              </a:rPr>
              <a:t>~~$8.6 Billion </a:t>
            </a:r>
            <a:r>
              <a:rPr lang="en-US" sz="1450" dirty="0"/>
              <a:t>(FY2024)</a:t>
            </a:r>
          </a:p>
          <a:p>
            <a:r>
              <a:rPr lang="en-US" sz="1450" dirty="0"/>
              <a:t>USACE 2020 estimate of </a:t>
            </a:r>
            <a:r>
              <a:rPr lang="en-US" sz="1450" dirty="0">
                <a:solidFill>
                  <a:srgbClr val="0000FF"/>
                </a:solidFill>
              </a:rPr>
              <a:t>$94.2 mil </a:t>
            </a:r>
            <a:r>
              <a:rPr lang="en-US" sz="1450" dirty="0"/>
              <a:t>to repair all 3 locks and spillways </a:t>
            </a:r>
            <a:r>
              <a:rPr lang="en-US" sz="1200" dirty="0"/>
              <a:t>(1.6% of the annual budget)</a:t>
            </a:r>
          </a:p>
          <a:p>
            <a:r>
              <a:rPr lang="en-US" sz="1450" dirty="0"/>
              <a:t>Estimate includes $43 mil to repair spillway gates (</a:t>
            </a:r>
            <a:r>
              <a:rPr lang="en-US" sz="1450" dirty="0">
                <a:solidFill>
                  <a:srgbClr val="0000FF"/>
                </a:solidFill>
              </a:rPr>
              <a:t>Storage and Flows</a:t>
            </a:r>
            <a:r>
              <a:rPr lang="en-US" sz="1450" dirty="0"/>
              <a:t>)</a:t>
            </a:r>
          </a:p>
          <a:p>
            <a:r>
              <a:rPr lang="en-US" sz="1450" dirty="0"/>
              <a:t>With locks repaired the system is </a:t>
            </a:r>
            <a:r>
              <a:rPr lang="en-US" sz="1450" dirty="0">
                <a:solidFill>
                  <a:srgbClr val="0000FF"/>
                </a:solidFill>
              </a:rPr>
              <a:t>65-70% reliable </a:t>
            </a:r>
            <a:r>
              <a:rPr lang="en-US" sz="1450" dirty="0"/>
              <a:t>for commercial nav</a:t>
            </a:r>
            <a:r>
              <a:rPr lang="en-US" sz="1450" dirty="0">
                <a:solidFill>
                  <a:srgbClr val="0000FF"/>
                </a:solidFill>
              </a:rPr>
              <a:t> </a:t>
            </a:r>
            <a:r>
              <a:rPr lang="en-US" sz="1450" dirty="0"/>
              <a:t>most years (Nov – Jul)</a:t>
            </a:r>
          </a:p>
          <a:p>
            <a:r>
              <a:rPr lang="en-US" sz="1450" dirty="0"/>
              <a:t>Limited dredging may be required at Mile Marks 77.8, 40.5, and 36.5 </a:t>
            </a:r>
            <a:r>
              <a:rPr lang="en-US" sz="1450" dirty="0">
                <a:solidFill>
                  <a:srgbClr val="0000FF"/>
                </a:solidFill>
              </a:rPr>
              <a:t>(~&lt; 9 miles of channel)</a:t>
            </a:r>
          </a:p>
          <a:p>
            <a:r>
              <a:rPr lang="en-US" sz="1450" dirty="0"/>
              <a:t>Limited dredging, even to 7.5 feet, in the shallow areas improves reliability to </a:t>
            </a:r>
            <a:r>
              <a:rPr lang="en-US" sz="1450" dirty="0">
                <a:solidFill>
                  <a:srgbClr val="0000FF"/>
                </a:solidFill>
              </a:rPr>
              <a:t>90-95%</a:t>
            </a:r>
          </a:p>
          <a:p>
            <a:r>
              <a:rPr lang="en-US" sz="1450" dirty="0"/>
              <a:t>$10 mil annually needed to keep project at acceptable level of maintenance (utilization will allow funding through the annual civil works appropriation)</a:t>
            </a:r>
          </a:p>
          <a:p>
            <a:endParaRPr lang="en-US" sz="1450" dirty="0">
              <a:solidFill>
                <a:srgbClr val="0000FF"/>
              </a:solidFill>
              <a:highlight>
                <a:srgbClr val="FFFF00"/>
              </a:highlight>
            </a:endParaRPr>
          </a:p>
          <a:p>
            <a:pPr marL="457200" lvl="1" indent="0">
              <a:buNone/>
            </a:pPr>
            <a:endParaRPr lang="en-US" sz="1050" dirty="0"/>
          </a:p>
        </p:txBody>
      </p:sp>
      <p:sp>
        <p:nvSpPr>
          <p:cNvPr id="2" name="Slide Number Placeholder 1"/>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895D011-2308-4147-83B7-7E0F0622D52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5553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78977"/>
            <a:ext cx="8229600" cy="698626"/>
          </a:xfrm>
        </p:spPr>
        <p:txBody>
          <a:bodyPr/>
          <a:lstStyle/>
          <a:p>
            <a:r>
              <a:rPr lang="en-US" sz="3600" dirty="0"/>
              <a:t>ACF Project Information</a:t>
            </a:r>
            <a:br>
              <a:rPr lang="en-US" sz="3600" dirty="0"/>
            </a:br>
            <a:endParaRPr lang="en-US" b="1" u="sng" dirty="0"/>
          </a:p>
        </p:txBody>
      </p:sp>
      <p:sp>
        <p:nvSpPr>
          <p:cNvPr id="4" name="Content Placeholder 3"/>
          <p:cNvSpPr>
            <a:spLocks noGrp="1"/>
          </p:cNvSpPr>
          <p:nvPr>
            <p:ph idx="1"/>
          </p:nvPr>
        </p:nvSpPr>
        <p:spPr>
          <a:xfrm>
            <a:off x="1905000" y="1026952"/>
            <a:ext cx="8229600" cy="5898544"/>
          </a:xfrm>
        </p:spPr>
        <p:txBody>
          <a:bodyPr/>
          <a:lstStyle/>
          <a:p>
            <a:pPr marL="0" indent="0">
              <a:buNone/>
            </a:pPr>
            <a:r>
              <a:rPr lang="en-US" sz="1450" b="1" u="sng" dirty="0"/>
              <a:t>Economics</a:t>
            </a:r>
            <a:r>
              <a:rPr lang="en-US" sz="1450" b="1" u="sng" baseline="30000" dirty="0"/>
              <a:t>2&amp;3</a:t>
            </a:r>
          </a:p>
          <a:p>
            <a:pPr marL="0" indent="0">
              <a:buNone/>
            </a:pPr>
            <a:endParaRPr lang="en-US" sz="1450" b="1" u="sng" baseline="30000" dirty="0"/>
          </a:p>
          <a:p>
            <a:r>
              <a:rPr lang="en-US" sz="1450" dirty="0"/>
              <a:t>The tri-state region bounding the lower ACF is an economically depressed area</a:t>
            </a:r>
          </a:p>
          <a:p>
            <a:r>
              <a:rPr lang="en-US" sz="1450" dirty="0">
                <a:solidFill>
                  <a:srgbClr val="0000FF"/>
                </a:solidFill>
              </a:rPr>
              <a:t>Poverty rates in the region are nearly twice that of the national average</a:t>
            </a:r>
          </a:p>
          <a:p>
            <a:r>
              <a:rPr lang="en-US" sz="1450" dirty="0"/>
              <a:t>The economic potential of commercial navigation are significant to the region</a:t>
            </a:r>
          </a:p>
          <a:p>
            <a:r>
              <a:rPr lang="en-US" sz="1450" dirty="0"/>
              <a:t>Greatly reduces the wear and tear on existing road infrastructure due to heavy loads</a:t>
            </a:r>
          </a:p>
          <a:p>
            <a:r>
              <a:rPr lang="en-US" sz="1450" u="sng" dirty="0"/>
              <a:t>Current</a:t>
            </a:r>
            <a:r>
              <a:rPr lang="en-US" sz="1450" dirty="0"/>
              <a:t> Industry and Water Supply – tristate $7.1B and 39,000 jobs</a:t>
            </a:r>
          </a:p>
          <a:p>
            <a:r>
              <a:rPr lang="en-US" sz="1450" u="sng" dirty="0"/>
              <a:t>Current </a:t>
            </a:r>
            <a:r>
              <a:rPr lang="en-US" sz="1450" dirty="0"/>
              <a:t>Tourism – tristate $662M and 5,100 jobs</a:t>
            </a:r>
          </a:p>
          <a:p>
            <a:pPr marL="0" indent="0">
              <a:buNone/>
            </a:pPr>
            <a:endParaRPr lang="en-US" sz="1450" dirty="0"/>
          </a:p>
          <a:p>
            <a:r>
              <a:rPr lang="en-US" sz="1450" dirty="0"/>
              <a:t>Commercial Navigation – tristate</a:t>
            </a:r>
            <a:r>
              <a:rPr lang="en-US" sz="1450" baseline="30000" dirty="0"/>
              <a:t>2</a:t>
            </a:r>
          </a:p>
          <a:p>
            <a:pPr lvl="1"/>
            <a:r>
              <a:rPr lang="en-US" sz="1450" dirty="0"/>
              <a:t>Currently </a:t>
            </a:r>
            <a:r>
              <a:rPr lang="en-US" sz="1450" dirty="0">
                <a:solidFill>
                  <a:srgbClr val="0000FF"/>
                </a:solidFill>
              </a:rPr>
              <a:t>27 potential users </a:t>
            </a:r>
            <a:r>
              <a:rPr lang="en-US" sz="1450" dirty="0"/>
              <a:t>identified – includes National Defense, renewable energy (wood pellets and nuclear)</a:t>
            </a:r>
          </a:p>
          <a:p>
            <a:pPr lvl="1"/>
            <a:r>
              <a:rPr lang="en-US" sz="1450" dirty="0"/>
              <a:t>Est. 80 to 416 barge shipments per year </a:t>
            </a:r>
            <a:r>
              <a:rPr lang="en-US" sz="1450" dirty="0">
                <a:solidFill>
                  <a:srgbClr val="0000FF"/>
                </a:solidFill>
              </a:rPr>
              <a:t>(23,296 truck equivalent loads)</a:t>
            </a:r>
          </a:p>
          <a:p>
            <a:pPr lvl="1"/>
            <a:r>
              <a:rPr lang="en-US" sz="1450" dirty="0"/>
              <a:t>Potential for over 3.33 million tons of cargo annually</a:t>
            </a:r>
          </a:p>
          <a:p>
            <a:pPr marL="457200" lvl="1" indent="0">
              <a:buNone/>
            </a:pPr>
            <a:endParaRPr lang="en-US" sz="1450" dirty="0"/>
          </a:p>
          <a:p>
            <a:pPr lvl="1"/>
            <a:r>
              <a:rPr lang="en-US" sz="1450" dirty="0">
                <a:solidFill>
                  <a:srgbClr val="0000FF"/>
                </a:solidFill>
              </a:rPr>
              <a:t>At 2.1 mil tons, potential for over 29,400 new jobs and $1.99 billion in total economic impact over 10 years</a:t>
            </a:r>
            <a:r>
              <a:rPr lang="en-US" sz="1450" baseline="30000" dirty="0">
                <a:solidFill>
                  <a:srgbClr val="0000FF"/>
                </a:solidFill>
              </a:rPr>
              <a:t>3</a:t>
            </a:r>
          </a:p>
          <a:p>
            <a:pPr marL="457200" lvl="1" indent="0">
              <a:buNone/>
            </a:pPr>
            <a:endParaRPr lang="en-US" sz="1450" dirty="0">
              <a:solidFill>
                <a:srgbClr val="0000FF"/>
              </a:solidFill>
            </a:endParaRPr>
          </a:p>
          <a:p>
            <a:pPr lvl="1"/>
            <a:r>
              <a:rPr lang="en-US" sz="1450" dirty="0">
                <a:solidFill>
                  <a:srgbClr val="0000FF"/>
                </a:solidFill>
              </a:rPr>
              <a:t>Yields an additional $2.4 billion in tax revenue over ten years (18:1 ROI for government investment of $136 million for repairs</a:t>
            </a:r>
            <a:r>
              <a:rPr lang="en-US" sz="1450">
                <a:solidFill>
                  <a:srgbClr val="0000FF"/>
                </a:solidFill>
              </a:rPr>
              <a:t>)</a:t>
            </a:r>
            <a:r>
              <a:rPr lang="en-US" sz="1450" baseline="30000">
                <a:solidFill>
                  <a:srgbClr val="0000FF"/>
                </a:solidFill>
              </a:rPr>
              <a:t>3  </a:t>
            </a:r>
            <a:endParaRPr lang="en-US" sz="1450" baseline="30000" dirty="0">
              <a:solidFill>
                <a:srgbClr val="0000FF"/>
              </a:solidFill>
            </a:endParaRPr>
          </a:p>
          <a:p>
            <a:pPr marL="457200" lvl="1" indent="0">
              <a:buNone/>
            </a:pPr>
            <a:endParaRPr lang="en-US" sz="1050" dirty="0"/>
          </a:p>
        </p:txBody>
      </p:sp>
      <p:sp>
        <p:nvSpPr>
          <p:cNvPr id="2" name="Slide Number Placeholder 1"/>
          <p:cNvSpPr>
            <a:spLocks noGrp="1"/>
          </p:cNvSpPr>
          <p:nvPr>
            <p:ph type="sldNum" sz="quarter" idx="10"/>
          </p:nvPr>
        </p:nvSpPr>
        <p:spPr/>
        <p:txBody>
          <a:bodyPr/>
          <a:lstStyle/>
          <a:p>
            <a:pPr fontAlgn="base">
              <a:spcBef>
                <a:spcPct val="0"/>
              </a:spcBef>
              <a:spcAft>
                <a:spcPct val="0"/>
              </a:spcAft>
            </a:pPr>
            <a:fld id="{3895D011-2308-4147-83B7-7E0F0622D525}" type="slidenum">
              <a:rPr lang="en-US">
                <a:solidFill>
                  <a:srgbClr val="000000"/>
                </a:solidFill>
              </a:rPr>
              <a:pPr fontAlgn="base">
                <a:spcBef>
                  <a:spcPct val="0"/>
                </a:spcBef>
                <a:spcAft>
                  <a:spcPct val="0"/>
                </a:spcAft>
              </a:pPr>
              <a:t>5</a:t>
            </a:fld>
            <a:endParaRPr lang="en-US" dirty="0">
              <a:solidFill>
                <a:srgbClr val="000000"/>
              </a:solidFill>
            </a:endParaRPr>
          </a:p>
        </p:txBody>
      </p:sp>
    </p:spTree>
    <p:extLst>
      <p:ext uri="{BB962C8B-B14F-4D97-AF65-F5344CB8AC3E}">
        <p14:creationId xmlns:p14="http://schemas.microsoft.com/office/powerpoint/2010/main" val="179365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771097" y="-1951573"/>
            <a:ext cx="1016234" cy="8062627"/>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43D8F660-3753-4C59-A834-CDF9139D237C}"/>
              </a:ext>
            </a:extLst>
          </p:cNvPr>
          <p:cNvSpPr>
            <a:spLocks noGrp="1"/>
          </p:cNvSpPr>
          <p:nvPr>
            <p:ph type="title"/>
          </p:nvPr>
        </p:nvSpPr>
        <p:spPr>
          <a:xfrm>
            <a:off x="2489200" y="1714613"/>
            <a:ext cx="7517549" cy="643421"/>
          </a:xfrm>
        </p:spPr>
        <p:txBody>
          <a:bodyPr>
            <a:normAutofit/>
          </a:bodyPr>
          <a:lstStyle/>
          <a:p>
            <a:r>
              <a:rPr lang="en-US" sz="1875" dirty="0">
                <a:solidFill>
                  <a:srgbClr val="FFFFFF"/>
                </a:solidFill>
                <a:latin typeface="Calibri" panose="020F0502020204030204" pitchFamily="34" charset="0"/>
                <a:ea typeface="Calibri" panose="020F0502020204030204" pitchFamily="34" charset="0"/>
                <a:cs typeface="Times New Roman" panose="02020603050405020304" pitchFamily="18" charset="0"/>
              </a:rPr>
              <a:t>Rate of Return and Net Increase in Total Economic Impact of Lower ACF Basin Restoration Under Alternative Assumptions</a:t>
            </a:r>
            <a:endParaRPr lang="en-US" sz="1875" dirty="0">
              <a:solidFill>
                <a:srgbClr val="FFFFFF"/>
              </a:solidFill>
            </a:endParaRPr>
          </a:p>
        </p:txBody>
      </p:sp>
      <p:graphicFrame>
        <p:nvGraphicFramePr>
          <p:cNvPr id="4" name="Content Placeholder 3">
            <a:extLst>
              <a:ext uri="{FF2B5EF4-FFF2-40B4-BE49-F238E27FC236}">
                <a16:creationId xmlns:a16="http://schemas.microsoft.com/office/drawing/2014/main" id="{31406B84-D6CA-4FA5-9FE9-0D564DEBCB4D}"/>
              </a:ext>
            </a:extLst>
          </p:cNvPr>
          <p:cNvGraphicFramePr>
            <a:graphicFrameLocks noGrp="1"/>
          </p:cNvGraphicFramePr>
          <p:nvPr>
            <p:ph idx="1"/>
            <p:extLst>
              <p:ext uri="{D42A27DB-BD31-4B8C-83A1-F6EECF244321}">
                <p14:modId xmlns:p14="http://schemas.microsoft.com/office/powerpoint/2010/main" val="854598745"/>
              </p:ext>
            </p:extLst>
          </p:nvPr>
        </p:nvGraphicFramePr>
        <p:xfrm>
          <a:off x="1977390" y="2730848"/>
          <a:ext cx="9052562" cy="3341339"/>
        </p:xfrm>
        <a:graphic>
          <a:graphicData uri="http://schemas.openxmlformats.org/drawingml/2006/table">
            <a:tbl>
              <a:tblPr firstRow="1" firstCol="1" bandRow="1">
                <a:tableStyleId>{5C22544A-7EE6-4342-B048-85BDC9FD1C3A}</a:tableStyleId>
              </a:tblPr>
              <a:tblGrid>
                <a:gridCol w="1318604">
                  <a:extLst>
                    <a:ext uri="{9D8B030D-6E8A-4147-A177-3AD203B41FA5}">
                      <a16:colId xmlns:a16="http://schemas.microsoft.com/office/drawing/2014/main" val="3492031257"/>
                    </a:ext>
                  </a:extLst>
                </a:gridCol>
                <a:gridCol w="1107403">
                  <a:extLst>
                    <a:ext uri="{9D8B030D-6E8A-4147-A177-3AD203B41FA5}">
                      <a16:colId xmlns:a16="http://schemas.microsoft.com/office/drawing/2014/main" val="1858916975"/>
                    </a:ext>
                  </a:extLst>
                </a:gridCol>
                <a:gridCol w="1342555">
                  <a:extLst>
                    <a:ext uri="{9D8B030D-6E8A-4147-A177-3AD203B41FA5}">
                      <a16:colId xmlns:a16="http://schemas.microsoft.com/office/drawing/2014/main" val="3641795639"/>
                    </a:ext>
                  </a:extLst>
                </a:gridCol>
                <a:gridCol w="898376">
                  <a:extLst>
                    <a:ext uri="{9D8B030D-6E8A-4147-A177-3AD203B41FA5}">
                      <a16:colId xmlns:a16="http://schemas.microsoft.com/office/drawing/2014/main" val="1886977492"/>
                    </a:ext>
                  </a:extLst>
                </a:gridCol>
                <a:gridCol w="1150513">
                  <a:extLst>
                    <a:ext uri="{9D8B030D-6E8A-4147-A177-3AD203B41FA5}">
                      <a16:colId xmlns:a16="http://schemas.microsoft.com/office/drawing/2014/main" val="4134203040"/>
                    </a:ext>
                  </a:extLst>
                </a:gridCol>
                <a:gridCol w="1181431">
                  <a:extLst>
                    <a:ext uri="{9D8B030D-6E8A-4147-A177-3AD203B41FA5}">
                      <a16:colId xmlns:a16="http://schemas.microsoft.com/office/drawing/2014/main" val="3157225694"/>
                    </a:ext>
                  </a:extLst>
                </a:gridCol>
                <a:gridCol w="992002">
                  <a:extLst>
                    <a:ext uri="{9D8B030D-6E8A-4147-A177-3AD203B41FA5}">
                      <a16:colId xmlns:a16="http://schemas.microsoft.com/office/drawing/2014/main" val="4192881933"/>
                    </a:ext>
                  </a:extLst>
                </a:gridCol>
                <a:gridCol w="1061678">
                  <a:extLst>
                    <a:ext uri="{9D8B030D-6E8A-4147-A177-3AD203B41FA5}">
                      <a16:colId xmlns:a16="http://schemas.microsoft.com/office/drawing/2014/main" val="3112218212"/>
                    </a:ext>
                  </a:extLst>
                </a:gridCol>
              </a:tblGrid>
              <a:tr h="1350154">
                <a:tc>
                  <a:txBody>
                    <a:bodyPr/>
                    <a:lstStyle/>
                    <a:p>
                      <a:pPr marL="0" marR="0">
                        <a:lnSpc>
                          <a:spcPct val="107000"/>
                        </a:lnSpc>
                        <a:spcBef>
                          <a:spcPts val="0"/>
                        </a:spcBef>
                        <a:spcAft>
                          <a:spcPts val="0"/>
                        </a:spcAft>
                      </a:pPr>
                      <a:r>
                        <a:rPr lang="en-US" sz="1100" dirty="0">
                          <a:effectLst/>
                        </a:rPr>
                        <a:t>Growth Assumption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Tons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dirty="0">
                          <a:effectLst/>
                        </a:rPr>
                        <a:t>Direct Employment Impact</a:t>
                      </a:r>
                    </a:p>
                    <a:p>
                      <a:pPr marL="0" marR="0" algn="ctr">
                        <a:lnSpc>
                          <a:spcPct val="107000"/>
                        </a:lnSpc>
                        <a:spcBef>
                          <a:spcPts val="0"/>
                        </a:spcBef>
                        <a:spcAft>
                          <a:spcPts val="0"/>
                        </a:spcAft>
                      </a:pPr>
                      <a:r>
                        <a:rPr lang="en-US" sz="1100" dirty="0">
                          <a:effectLst/>
                        </a:rPr>
                        <a:t>(JOBS)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Direct Output Impact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Output Total Impact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Net Increase in Output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Average Annual Rate of Return (Present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dirty="0">
                          <a:effectLst/>
                        </a:rPr>
                        <a:t>Return for $1 in Spending (Present Value)</a:t>
                      </a:r>
                    </a:p>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(ROI)</a:t>
                      </a:r>
                    </a:p>
                  </a:txBody>
                  <a:tcPr marL="67808" marR="67808" marT="0" marB="0"/>
                </a:tc>
                <a:extLst>
                  <a:ext uri="{0D108BD9-81ED-4DB2-BD59-A6C34878D82A}">
                    <a16:rowId xmlns:a16="http://schemas.microsoft.com/office/drawing/2014/main" val="1992002576"/>
                  </a:ext>
                </a:extLst>
              </a:tr>
              <a:tr h="398237">
                <a:tc>
                  <a:txBody>
                    <a:bodyPr/>
                    <a:lstStyle/>
                    <a:p>
                      <a:pPr marL="0" marR="0">
                        <a:lnSpc>
                          <a:spcPct val="107000"/>
                        </a:lnSpc>
                        <a:spcBef>
                          <a:spcPts val="0"/>
                        </a:spcBef>
                        <a:spcAft>
                          <a:spcPts val="0"/>
                        </a:spcAft>
                      </a:pPr>
                      <a:r>
                        <a:rPr lang="en-US" sz="1100">
                          <a:effectLst/>
                        </a:rPr>
                        <a:t>27.5%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446,250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6,266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$235m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$423m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$91m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176100936"/>
                  </a:ext>
                </a:extLst>
              </a:tr>
              <a:tr h="398237">
                <a:tc>
                  <a:txBody>
                    <a:bodyPr/>
                    <a:lstStyle/>
                    <a:p>
                      <a:pPr marL="0" marR="0">
                        <a:lnSpc>
                          <a:spcPct val="107000"/>
                        </a:lnSpc>
                        <a:spcBef>
                          <a:spcPts val="0"/>
                        </a:spcBef>
                        <a:spcAft>
                          <a:spcPts val="0"/>
                        </a:spcAft>
                      </a:pPr>
                      <a:r>
                        <a:rPr lang="en-US" sz="11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525,000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7,372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$277m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$498m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$166m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43771086"/>
                  </a:ext>
                </a:extLst>
              </a:tr>
              <a:tr h="398237">
                <a:tc>
                  <a:txBody>
                    <a:bodyPr/>
                    <a:lstStyle/>
                    <a:p>
                      <a:pPr marL="0" marR="0">
                        <a:lnSpc>
                          <a:spcPct val="107000"/>
                        </a:lnSpc>
                        <a:spcBef>
                          <a:spcPts val="0"/>
                        </a:spcBef>
                        <a:spcAft>
                          <a:spcPts val="0"/>
                        </a:spcAft>
                      </a:pPr>
                      <a:r>
                        <a:rPr lang="en-US" sz="1100">
                          <a:effectLst/>
                        </a:rPr>
                        <a:t>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612,500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8,600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$323m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$581m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$249m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855321561"/>
                  </a:ext>
                </a:extLst>
              </a:tr>
              <a:tr h="398237">
                <a:tc>
                  <a:txBody>
                    <a:bodyPr/>
                    <a:lstStyle/>
                    <a:p>
                      <a:pPr marL="0" marR="0">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700,000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9,829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$269m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$664m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$322m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336453637"/>
                  </a:ext>
                </a:extLst>
              </a:tr>
              <a:tr h="398237">
                <a:tc>
                  <a:txBody>
                    <a:bodyPr/>
                    <a:lstStyle/>
                    <a:p>
                      <a:pPr marL="0" marR="0">
                        <a:lnSpc>
                          <a:spcPct val="107000"/>
                        </a:lnSpc>
                        <a:spcBef>
                          <a:spcPts val="0"/>
                        </a:spcBef>
                        <a:spcAft>
                          <a:spcPts val="0"/>
                        </a:spcAft>
                      </a:pPr>
                      <a:r>
                        <a:rPr lang="en-US" sz="1100">
                          <a:effectLst/>
                        </a:rPr>
                        <a:t>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2,100,000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29,487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$738m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$1,994m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$1,700m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dirty="0">
                          <a:effectLst/>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184356823"/>
                  </a:ext>
                </a:extLst>
              </a:tr>
            </a:tbl>
          </a:graphicData>
        </a:graphic>
      </p:graphicFrame>
      <p:sp>
        <p:nvSpPr>
          <p:cNvPr id="6" name="TextBox 5">
            <a:extLst>
              <a:ext uri="{FF2B5EF4-FFF2-40B4-BE49-F238E27FC236}">
                <a16:creationId xmlns:a16="http://schemas.microsoft.com/office/drawing/2014/main" id="{8A5B6DA7-B427-4D3E-97DB-4435E9329A6E}"/>
              </a:ext>
            </a:extLst>
          </p:cNvPr>
          <p:cNvSpPr txBox="1"/>
          <p:nvPr/>
        </p:nvSpPr>
        <p:spPr>
          <a:xfrm>
            <a:off x="2429013" y="6072188"/>
            <a:ext cx="7637921" cy="461665"/>
          </a:xfrm>
          <a:prstGeom prst="rect">
            <a:avLst/>
          </a:prstGeom>
          <a:noFill/>
        </p:spPr>
        <p:txBody>
          <a:bodyPr wrap="square">
            <a:spAutoFit/>
          </a:bodyPr>
          <a:lstStyle/>
          <a:p>
            <a:pPr fontAlgn="base">
              <a:spcBef>
                <a:spcPct val="0"/>
              </a:spcBef>
              <a:spcAft>
                <a:spcPct val="0"/>
              </a:spcAft>
            </a:pPr>
            <a:r>
              <a:rPr lang="en-US" sz="1200" dirty="0">
                <a:solidFill>
                  <a:prstClr val="black"/>
                </a:solidFill>
                <a:latin typeface="Arial" pitchFamily="34" charset="0"/>
              </a:rPr>
              <a:t>Source: Deravi, M. Keivan, PhD. Economic Research Services, Inc., August 2021, The Economic Impact of Restoration of Infrastructure on the Lower Apalachicola-Chattahoochee-Flint River Basin.</a:t>
            </a:r>
          </a:p>
        </p:txBody>
      </p:sp>
      <p:sp>
        <p:nvSpPr>
          <p:cNvPr id="5" name="TextBox 4">
            <a:extLst>
              <a:ext uri="{FF2B5EF4-FFF2-40B4-BE49-F238E27FC236}">
                <a16:creationId xmlns:a16="http://schemas.microsoft.com/office/drawing/2014/main" id="{B6069DA5-D656-7720-C3E5-EBB3BF6AB2CA}"/>
              </a:ext>
            </a:extLst>
          </p:cNvPr>
          <p:cNvSpPr txBox="1"/>
          <p:nvPr/>
        </p:nvSpPr>
        <p:spPr>
          <a:xfrm>
            <a:off x="1977390" y="614997"/>
            <a:ext cx="8333138" cy="535531"/>
          </a:xfrm>
          <a:prstGeom prst="rect">
            <a:avLst/>
          </a:prstGeom>
          <a:noFill/>
        </p:spPr>
        <p:txBody>
          <a:bodyPr wrap="square">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Total Economic Impact for </a:t>
            </a:r>
            <a:r>
              <a:rPr lang="en-US" sz="3200" b="1" dirty="0">
                <a:solidFill>
                  <a:prstClr val="black"/>
                </a:solidFill>
                <a:latin typeface="Calibri Light" panose="020F0302020204030204"/>
                <a:ea typeface="+mj-ea"/>
                <a:cs typeface="+mj-cs"/>
              </a:rPr>
              <a:t>the Lower ACF Basin</a:t>
            </a: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sp>
        <p:nvSpPr>
          <p:cNvPr id="7" name="Oval 6">
            <a:extLst>
              <a:ext uri="{FF2B5EF4-FFF2-40B4-BE49-F238E27FC236}">
                <a16:creationId xmlns:a16="http://schemas.microsoft.com/office/drawing/2014/main" id="{CE68C842-F6F3-7CBC-7BC1-FE293026A2B2}"/>
              </a:ext>
            </a:extLst>
          </p:cNvPr>
          <p:cNvSpPr/>
          <p:nvPr/>
        </p:nvSpPr>
        <p:spPr>
          <a:xfrm>
            <a:off x="4634865" y="5453539"/>
            <a:ext cx="834390" cy="582930"/>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8" name="Oval 7">
            <a:extLst>
              <a:ext uri="{FF2B5EF4-FFF2-40B4-BE49-F238E27FC236}">
                <a16:creationId xmlns:a16="http://schemas.microsoft.com/office/drawing/2014/main" id="{96D5A4FE-7083-6D31-5AB5-C794F925B643}"/>
              </a:ext>
            </a:extLst>
          </p:cNvPr>
          <p:cNvSpPr/>
          <p:nvPr/>
        </p:nvSpPr>
        <p:spPr>
          <a:xfrm>
            <a:off x="10078502" y="5500688"/>
            <a:ext cx="834390" cy="582930"/>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0" name="Oval 9">
            <a:extLst>
              <a:ext uri="{FF2B5EF4-FFF2-40B4-BE49-F238E27FC236}">
                <a16:creationId xmlns:a16="http://schemas.microsoft.com/office/drawing/2014/main" id="{C7BD12F8-BC36-5749-EC7B-9D5A215CEEE8}"/>
              </a:ext>
            </a:extLst>
          </p:cNvPr>
          <p:cNvSpPr/>
          <p:nvPr/>
        </p:nvSpPr>
        <p:spPr>
          <a:xfrm>
            <a:off x="6846074" y="5439728"/>
            <a:ext cx="834390" cy="582930"/>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1" name="Speech Bubble: Rectangle 10">
            <a:extLst>
              <a:ext uri="{FF2B5EF4-FFF2-40B4-BE49-F238E27FC236}">
                <a16:creationId xmlns:a16="http://schemas.microsoft.com/office/drawing/2014/main" id="{77FD0D08-A57A-400E-F257-DEDD0DF80511}"/>
              </a:ext>
            </a:extLst>
          </p:cNvPr>
          <p:cNvSpPr/>
          <p:nvPr/>
        </p:nvSpPr>
        <p:spPr>
          <a:xfrm>
            <a:off x="288235" y="4401517"/>
            <a:ext cx="1261439" cy="930700"/>
          </a:xfrm>
          <a:prstGeom prst="wedgeRectCallout">
            <a:avLst>
              <a:gd name="adj1" fmla="val 210861"/>
              <a:gd name="adj2" fmla="val 53998"/>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Historic average tonnage</a:t>
            </a:r>
          </a:p>
        </p:txBody>
      </p:sp>
      <p:sp>
        <p:nvSpPr>
          <p:cNvPr id="3" name="Speech Bubble: Rectangle 2">
            <a:extLst>
              <a:ext uri="{FF2B5EF4-FFF2-40B4-BE49-F238E27FC236}">
                <a16:creationId xmlns:a16="http://schemas.microsoft.com/office/drawing/2014/main" id="{9D9E7910-2471-88DB-DC8F-E4BEB257A56A}"/>
              </a:ext>
            </a:extLst>
          </p:cNvPr>
          <p:cNvSpPr/>
          <p:nvPr/>
        </p:nvSpPr>
        <p:spPr>
          <a:xfrm>
            <a:off x="288235" y="5731193"/>
            <a:ext cx="1261439" cy="930700"/>
          </a:xfrm>
          <a:prstGeom prst="wedgeRectCallout">
            <a:avLst>
              <a:gd name="adj1" fmla="val 209284"/>
              <a:gd name="adj2" fmla="val -45319"/>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Achievable average tonnage</a:t>
            </a:r>
          </a:p>
        </p:txBody>
      </p:sp>
    </p:spTree>
    <p:extLst>
      <p:ext uri="{BB962C8B-B14F-4D97-AF65-F5344CB8AC3E}">
        <p14:creationId xmlns:p14="http://schemas.microsoft.com/office/powerpoint/2010/main" val="276225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D7342F-AFC9-4A27-A673-2B620BF899FC}"/>
              </a:ext>
            </a:extLst>
          </p:cNvPr>
          <p:cNvSpPr>
            <a:spLocks noGrp="1"/>
          </p:cNvSpPr>
          <p:nvPr>
            <p:ph type="title"/>
          </p:nvPr>
        </p:nvSpPr>
        <p:spPr>
          <a:xfrm>
            <a:off x="1286932" y="1204109"/>
            <a:ext cx="10023398" cy="857894"/>
          </a:xfrm>
        </p:spPr>
        <p:txBody>
          <a:bodyPr>
            <a:normAutofit fontScale="90000"/>
          </a:bodyPr>
          <a:lstStyle/>
          <a:p>
            <a:r>
              <a:rPr lang="en-US" sz="2700" i="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Increase in Total Economic Impact of Lower ACF Basin Restoration Under Alternative Assumptions for Alabama</a:t>
            </a:r>
            <a:br>
              <a:rPr lang="en-US" sz="1600" i="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1600" dirty="0">
              <a:solidFill>
                <a:srgbClr val="FFFFFF"/>
              </a:solidFill>
            </a:endParaRPr>
          </a:p>
        </p:txBody>
      </p:sp>
      <p:graphicFrame>
        <p:nvGraphicFramePr>
          <p:cNvPr id="4" name="Content Placeholder 3">
            <a:extLst>
              <a:ext uri="{FF2B5EF4-FFF2-40B4-BE49-F238E27FC236}">
                <a16:creationId xmlns:a16="http://schemas.microsoft.com/office/drawing/2014/main" id="{D36E88B8-104D-4E01-9130-28FFE9BCDBDA}"/>
              </a:ext>
            </a:extLst>
          </p:cNvPr>
          <p:cNvGraphicFramePr>
            <a:graphicFrameLocks noGrp="1"/>
          </p:cNvGraphicFramePr>
          <p:nvPr>
            <p:ph idx="1"/>
            <p:extLst>
              <p:ext uri="{D42A27DB-BD31-4B8C-83A1-F6EECF244321}">
                <p14:modId xmlns:p14="http://schemas.microsoft.com/office/powerpoint/2010/main" val="1878970985"/>
              </p:ext>
            </p:extLst>
          </p:nvPr>
        </p:nvGraphicFramePr>
        <p:xfrm>
          <a:off x="1529715" y="2758325"/>
          <a:ext cx="9132570" cy="2546278"/>
        </p:xfrm>
        <a:graphic>
          <a:graphicData uri="http://schemas.openxmlformats.org/drawingml/2006/table">
            <a:tbl>
              <a:tblPr firstRow="1" firstCol="1" bandRow="1">
                <a:tableStyleId>{5C22544A-7EE6-4342-B048-85BDC9FD1C3A}</a:tableStyleId>
              </a:tblPr>
              <a:tblGrid>
                <a:gridCol w="1487720">
                  <a:extLst>
                    <a:ext uri="{9D8B030D-6E8A-4147-A177-3AD203B41FA5}">
                      <a16:colId xmlns:a16="http://schemas.microsoft.com/office/drawing/2014/main" val="1759521719"/>
                    </a:ext>
                  </a:extLst>
                </a:gridCol>
                <a:gridCol w="1606596">
                  <a:extLst>
                    <a:ext uri="{9D8B030D-6E8A-4147-A177-3AD203B41FA5}">
                      <a16:colId xmlns:a16="http://schemas.microsoft.com/office/drawing/2014/main" val="3881361578"/>
                    </a:ext>
                  </a:extLst>
                </a:gridCol>
                <a:gridCol w="2153420">
                  <a:extLst>
                    <a:ext uri="{9D8B030D-6E8A-4147-A177-3AD203B41FA5}">
                      <a16:colId xmlns:a16="http://schemas.microsoft.com/office/drawing/2014/main" val="1906795023"/>
                    </a:ext>
                  </a:extLst>
                </a:gridCol>
                <a:gridCol w="1992939">
                  <a:extLst>
                    <a:ext uri="{9D8B030D-6E8A-4147-A177-3AD203B41FA5}">
                      <a16:colId xmlns:a16="http://schemas.microsoft.com/office/drawing/2014/main" val="14078075"/>
                    </a:ext>
                  </a:extLst>
                </a:gridCol>
                <a:gridCol w="1891895">
                  <a:extLst>
                    <a:ext uri="{9D8B030D-6E8A-4147-A177-3AD203B41FA5}">
                      <a16:colId xmlns:a16="http://schemas.microsoft.com/office/drawing/2014/main" val="673136420"/>
                    </a:ext>
                  </a:extLst>
                </a:gridCol>
              </a:tblGrid>
              <a:tr h="1015436">
                <a:tc>
                  <a:txBody>
                    <a:bodyPr/>
                    <a:lstStyle/>
                    <a:p>
                      <a:pPr marL="0" marR="0">
                        <a:lnSpc>
                          <a:spcPct val="107000"/>
                        </a:lnSpc>
                        <a:spcBef>
                          <a:spcPts val="0"/>
                        </a:spcBef>
                        <a:spcAft>
                          <a:spcPts val="0"/>
                        </a:spcAft>
                      </a:pPr>
                      <a:r>
                        <a:rPr lang="en-US" sz="2200">
                          <a:effectLst/>
                        </a:rPr>
                        <a:t>Tons per Year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Tons Per Year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Direct Employment Impact (JOBS)</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Direct Output Impact</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Output Total Impact</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3447061874"/>
                  </a:ext>
                </a:extLst>
              </a:tr>
              <a:tr h="371457">
                <a:tc>
                  <a:txBody>
                    <a:bodyPr/>
                    <a:lstStyle/>
                    <a:p>
                      <a:pPr marL="0" marR="0">
                        <a:lnSpc>
                          <a:spcPct val="107000"/>
                        </a:lnSpc>
                        <a:spcBef>
                          <a:spcPts val="0"/>
                        </a:spcBef>
                        <a:spcAft>
                          <a:spcPts val="0"/>
                        </a:spcAft>
                      </a:pPr>
                      <a:r>
                        <a:rPr lang="en-US" sz="2200">
                          <a:effectLst/>
                        </a:rPr>
                        <a:t>50.00%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525,000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2,875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$108m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$194m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2757940379"/>
                  </a:ext>
                </a:extLst>
              </a:tr>
              <a:tr h="371457">
                <a:tc>
                  <a:txBody>
                    <a:bodyPr/>
                    <a:lstStyle/>
                    <a:p>
                      <a:pPr marL="0" marR="0">
                        <a:lnSpc>
                          <a:spcPct val="107000"/>
                        </a:lnSpc>
                        <a:spcBef>
                          <a:spcPts val="0"/>
                        </a:spcBef>
                        <a:spcAft>
                          <a:spcPts val="0"/>
                        </a:spcAft>
                      </a:pPr>
                      <a:r>
                        <a:rPr lang="en-US" sz="2200">
                          <a:effectLst/>
                        </a:rPr>
                        <a:t>75.00%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612,500</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3,354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$126m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$227m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3622410616"/>
                  </a:ext>
                </a:extLst>
              </a:tr>
              <a:tr h="371457">
                <a:tc>
                  <a:txBody>
                    <a:bodyPr/>
                    <a:lstStyle/>
                    <a:p>
                      <a:pPr marL="0" marR="0">
                        <a:lnSpc>
                          <a:spcPct val="107000"/>
                        </a:lnSpc>
                        <a:spcBef>
                          <a:spcPts val="0"/>
                        </a:spcBef>
                        <a:spcAft>
                          <a:spcPts val="0"/>
                        </a:spcAft>
                      </a:pPr>
                      <a:r>
                        <a:rPr lang="en-US" sz="2200">
                          <a:effectLst/>
                        </a:rPr>
                        <a:t>100.00%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700,000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 3,833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$105m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$259m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1741881942"/>
                  </a:ext>
                </a:extLst>
              </a:tr>
              <a:tr h="371457">
                <a:tc>
                  <a:txBody>
                    <a:bodyPr/>
                    <a:lstStyle/>
                    <a:p>
                      <a:pPr marL="0" marR="0">
                        <a:lnSpc>
                          <a:spcPct val="107000"/>
                        </a:lnSpc>
                        <a:spcBef>
                          <a:spcPts val="0"/>
                        </a:spcBef>
                        <a:spcAft>
                          <a:spcPts val="0"/>
                        </a:spcAft>
                      </a:pPr>
                      <a:r>
                        <a:rPr lang="en-US" sz="2200">
                          <a:effectLst/>
                        </a:rPr>
                        <a:t>500.00%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2,100,000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 11,500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$288m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$778m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3352286330"/>
                  </a:ext>
                </a:extLst>
              </a:tr>
            </a:tbl>
          </a:graphicData>
        </a:graphic>
      </p:graphicFrame>
      <p:sp>
        <p:nvSpPr>
          <p:cNvPr id="3" name="TextBox 2">
            <a:extLst>
              <a:ext uri="{FF2B5EF4-FFF2-40B4-BE49-F238E27FC236}">
                <a16:creationId xmlns:a16="http://schemas.microsoft.com/office/drawing/2014/main" id="{29C59FCB-5CF2-9DE3-6AB7-1FE2C6166E6C}"/>
              </a:ext>
            </a:extLst>
          </p:cNvPr>
          <p:cNvSpPr txBox="1"/>
          <p:nvPr/>
        </p:nvSpPr>
        <p:spPr>
          <a:xfrm>
            <a:off x="2277039" y="5905503"/>
            <a:ext cx="763792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Source: Deravi, M. Keivan, PhD. Economic Research Services, Inc., August 2021, The Economic Impact of Restoration of Infrastructure on the Lower Apalachicola-Chattahoochee-Flint River Basin.</a:t>
            </a:r>
          </a:p>
        </p:txBody>
      </p:sp>
      <p:sp>
        <p:nvSpPr>
          <p:cNvPr id="5" name="Title 1">
            <a:extLst>
              <a:ext uri="{FF2B5EF4-FFF2-40B4-BE49-F238E27FC236}">
                <a16:creationId xmlns:a16="http://schemas.microsoft.com/office/drawing/2014/main" id="{6EB4DDC2-8145-7C77-C4C9-1A3BB15C9E51}"/>
              </a:ext>
            </a:extLst>
          </p:cNvPr>
          <p:cNvSpPr txBox="1">
            <a:spLocks/>
          </p:cNvSpPr>
          <p:nvPr/>
        </p:nvSpPr>
        <p:spPr>
          <a:xfrm>
            <a:off x="2058591" y="-414380"/>
            <a:ext cx="8074815" cy="161848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Economic Impact for Alabama</a:t>
            </a:r>
          </a:p>
        </p:txBody>
      </p:sp>
      <p:sp>
        <p:nvSpPr>
          <p:cNvPr id="6" name="Slide Number Placeholder 5">
            <a:extLst>
              <a:ext uri="{FF2B5EF4-FFF2-40B4-BE49-F238E27FC236}">
                <a16:creationId xmlns:a16="http://schemas.microsoft.com/office/drawing/2014/main" id="{9267268A-1AEC-FCCC-F738-714A259D08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90410-048B-4C5B-82BD-AF5A136F7A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9BCE959-0D98-6CE7-0BA4-477B0F03B4DF}"/>
              </a:ext>
            </a:extLst>
          </p:cNvPr>
          <p:cNvSpPr/>
          <p:nvPr/>
        </p:nvSpPr>
        <p:spPr>
          <a:xfrm>
            <a:off x="4657724" y="4858922"/>
            <a:ext cx="1183005" cy="64770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8" name="Oval 7">
            <a:extLst>
              <a:ext uri="{FF2B5EF4-FFF2-40B4-BE49-F238E27FC236}">
                <a16:creationId xmlns:a16="http://schemas.microsoft.com/office/drawing/2014/main" id="{1868980C-C700-9D10-57AA-C800C542DF63}"/>
              </a:ext>
            </a:extLst>
          </p:cNvPr>
          <p:cNvSpPr/>
          <p:nvPr/>
        </p:nvSpPr>
        <p:spPr>
          <a:xfrm>
            <a:off x="8610600" y="4843708"/>
            <a:ext cx="1183005" cy="64770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402261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265539-478B-4CAB-87D7-364598643C2F}"/>
              </a:ext>
            </a:extLst>
          </p:cNvPr>
          <p:cNvSpPr>
            <a:spLocks noGrp="1"/>
          </p:cNvSpPr>
          <p:nvPr>
            <p:ph type="title"/>
          </p:nvPr>
        </p:nvSpPr>
        <p:spPr>
          <a:xfrm>
            <a:off x="1286932" y="1204109"/>
            <a:ext cx="10023398" cy="857894"/>
          </a:xfrm>
        </p:spPr>
        <p:txBody>
          <a:bodyPr>
            <a:normAutofit/>
          </a:bodyPr>
          <a:lstStyle/>
          <a:p>
            <a:r>
              <a:rPr lang="en-US" sz="25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Increase in Total Economic Impact of Lower ACF Basin Restoration Under Alternative Assumptions for Georgia</a:t>
            </a:r>
            <a:endParaRPr lang="en-US" sz="2500" dirty="0">
              <a:solidFill>
                <a:srgbClr val="FFFFFF"/>
              </a:solidFill>
            </a:endParaRPr>
          </a:p>
        </p:txBody>
      </p:sp>
      <p:graphicFrame>
        <p:nvGraphicFramePr>
          <p:cNvPr id="4" name="Content Placeholder 3">
            <a:extLst>
              <a:ext uri="{FF2B5EF4-FFF2-40B4-BE49-F238E27FC236}">
                <a16:creationId xmlns:a16="http://schemas.microsoft.com/office/drawing/2014/main" id="{EEA32FDD-119F-4F94-BED9-6DDC6D4950E2}"/>
              </a:ext>
            </a:extLst>
          </p:cNvPr>
          <p:cNvGraphicFramePr>
            <a:graphicFrameLocks noGrp="1"/>
          </p:cNvGraphicFramePr>
          <p:nvPr>
            <p:ph idx="1"/>
          </p:nvPr>
        </p:nvGraphicFramePr>
        <p:xfrm>
          <a:off x="1385564" y="2962275"/>
          <a:ext cx="9870137" cy="2819402"/>
        </p:xfrm>
        <a:graphic>
          <a:graphicData uri="http://schemas.openxmlformats.org/drawingml/2006/table">
            <a:tbl>
              <a:tblPr firstRow="1" firstCol="1" bandRow="1">
                <a:tableStyleId>{5C22544A-7EE6-4342-B048-85BDC9FD1C3A}</a:tableStyleId>
              </a:tblPr>
              <a:tblGrid>
                <a:gridCol w="1607872">
                  <a:extLst>
                    <a:ext uri="{9D8B030D-6E8A-4147-A177-3AD203B41FA5}">
                      <a16:colId xmlns:a16="http://schemas.microsoft.com/office/drawing/2014/main" val="4273314647"/>
                    </a:ext>
                  </a:extLst>
                </a:gridCol>
                <a:gridCol w="1736348">
                  <a:extLst>
                    <a:ext uri="{9D8B030D-6E8A-4147-A177-3AD203B41FA5}">
                      <a16:colId xmlns:a16="http://schemas.microsoft.com/office/drawing/2014/main" val="2110672193"/>
                    </a:ext>
                  </a:extLst>
                </a:gridCol>
                <a:gridCol w="2327335">
                  <a:extLst>
                    <a:ext uri="{9D8B030D-6E8A-4147-A177-3AD203B41FA5}">
                      <a16:colId xmlns:a16="http://schemas.microsoft.com/office/drawing/2014/main" val="192718843"/>
                    </a:ext>
                  </a:extLst>
                </a:gridCol>
                <a:gridCol w="2153893">
                  <a:extLst>
                    <a:ext uri="{9D8B030D-6E8A-4147-A177-3AD203B41FA5}">
                      <a16:colId xmlns:a16="http://schemas.microsoft.com/office/drawing/2014/main" val="3411708678"/>
                    </a:ext>
                  </a:extLst>
                </a:gridCol>
                <a:gridCol w="2044689">
                  <a:extLst>
                    <a:ext uri="{9D8B030D-6E8A-4147-A177-3AD203B41FA5}">
                      <a16:colId xmlns:a16="http://schemas.microsoft.com/office/drawing/2014/main" val="3035480438"/>
                    </a:ext>
                  </a:extLst>
                </a:gridCol>
              </a:tblGrid>
              <a:tr h="1144590">
                <a:tc>
                  <a:txBody>
                    <a:bodyPr/>
                    <a:lstStyle/>
                    <a:p>
                      <a:pPr marL="0" marR="0">
                        <a:lnSpc>
                          <a:spcPct val="107000"/>
                        </a:lnSpc>
                        <a:spcBef>
                          <a:spcPts val="0"/>
                        </a:spcBef>
                        <a:spcAft>
                          <a:spcPts val="0"/>
                        </a:spcAft>
                      </a:pPr>
                      <a:r>
                        <a:rPr lang="en-US" sz="2200">
                          <a:effectLst/>
                        </a:rPr>
                        <a:t>Tons per Year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Tons Per Year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Direct Employment Impact (JOBS)</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Direct Output Impact</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Output Total Impact</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121541897"/>
                  </a:ext>
                </a:extLst>
              </a:tr>
              <a:tr h="418703">
                <a:tc>
                  <a:txBody>
                    <a:bodyPr/>
                    <a:lstStyle/>
                    <a:p>
                      <a:pPr marL="0" marR="0">
                        <a:lnSpc>
                          <a:spcPct val="107000"/>
                        </a:lnSpc>
                        <a:spcBef>
                          <a:spcPts val="0"/>
                        </a:spcBef>
                        <a:spcAft>
                          <a:spcPts val="0"/>
                        </a:spcAft>
                      </a:pPr>
                      <a:r>
                        <a:rPr lang="en-US" sz="2200">
                          <a:effectLst/>
                        </a:rPr>
                        <a:t>50.00%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525,000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3,760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$141m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$254m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2426308149"/>
                  </a:ext>
                </a:extLst>
              </a:tr>
              <a:tr h="418703">
                <a:tc>
                  <a:txBody>
                    <a:bodyPr/>
                    <a:lstStyle/>
                    <a:p>
                      <a:pPr marL="0" marR="0">
                        <a:lnSpc>
                          <a:spcPct val="107000"/>
                        </a:lnSpc>
                        <a:spcBef>
                          <a:spcPts val="0"/>
                        </a:spcBef>
                        <a:spcAft>
                          <a:spcPts val="0"/>
                        </a:spcAft>
                      </a:pPr>
                      <a:r>
                        <a:rPr lang="en-US" sz="2200">
                          <a:effectLst/>
                        </a:rPr>
                        <a:t>75.00%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612,500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4,386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$165m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$296m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797496893"/>
                  </a:ext>
                </a:extLst>
              </a:tr>
              <a:tr h="418703">
                <a:tc>
                  <a:txBody>
                    <a:bodyPr/>
                    <a:lstStyle/>
                    <a:p>
                      <a:pPr marL="0" marR="0">
                        <a:lnSpc>
                          <a:spcPct val="107000"/>
                        </a:lnSpc>
                        <a:spcBef>
                          <a:spcPts val="0"/>
                        </a:spcBef>
                        <a:spcAft>
                          <a:spcPts val="0"/>
                        </a:spcAft>
                      </a:pPr>
                      <a:r>
                        <a:rPr lang="en-US" sz="2200">
                          <a:effectLst/>
                        </a:rPr>
                        <a:t>100.00%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700,000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5,013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$137m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$339m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4116165884"/>
                  </a:ext>
                </a:extLst>
              </a:tr>
              <a:tr h="418703">
                <a:tc>
                  <a:txBody>
                    <a:bodyPr/>
                    <a:lstStyle/>
                    <a:p>
                      <a:pPr marL="0" marR="0">
                        <a:lnSpc>
                          <a:spcPct val="107000"/>
                        </a:lnSpc>
                        <a:spcBef>
                          <a:spcPts val="0"/>
                        </a:spcBef>
                        <a:spcAft>
                          <a:spcPts val="0"/>
                        </a:spcAft>
                      </a:pPr>
                      <a:r>
                        <a:rPr lang="en-US" sz="2200">
                          <a:effectLst/>
                        </a:rPr>
                        <a:t>500.00%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2,100,000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 15,038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$376m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$1,017m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2564903936"/>
                  </a:ext>
                </a:extLst>
              </a:tr>
            </a:tbl>
          </a:graphicData>
        </a:graphic>
      </p:graphicFrame>
      <p:sp>
        <p:nvSpPr>
          <p:cNvPr id="3" name="TextBox 2">
            <a:extLst>
              <a:ext uri="{FF2B5EF4-FFF2-40B4-BE49-F238E27FC236}">
                <a16:creationId xmlns:a16="http://schemas.microsoft.com/office/drawing/2014/main" id="{28D8989F-5ECB-BF3D-FE59-492533F4B7FF}"/>
              </a:ext>
            </a:extLst>
          </p:cNvPr>
          <p:cNvSpPr txBox="1"/>
          <p:nvPr/>
        </p:nvSpPr>
        <p:spPr>
          <a:xfrm>
            <a:off x="2277039" y="6083618"/>
            <a:ext cx="763792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Source: Deravi, M. Keivan, PhD. Economic Research Services, Inc., August 2021, The Economic Impact of Restoration of Infrastructure on the Lower Apalachicola-Chattahoochee-Flint River Basin.</a:t>
            </a:r>
          </a:p>
        </p:txBody>
      </p:sp>
      <p:sp>
        <p:nvSpPr>
          <p:cNvPr id="6" name="Title 1">
            <a:extLst>
              <a:ext uri="{FF2B5EF4-FFF2-40B4-BE49-F238E27FC236}">
                <a16:creationId xmlns:a16="http://schemas.microsoft.com/office/drawing/2014/main" id="{C9EDDE95-F9EC-E01B-4A72-3A2AF453A609}"/>
              </a:ext>
            </a:extLst>
          </p:cNvPr>
          <p:cNvSpPr txBox="1">
            <a:spLocks/>
          </p:cNvSpPr>
          <p:nvPr/>
        </p:nvSpPr>
        <p:spPr>
          <a:xfrm>
            <a:off x="2058591" y="-414380"/>
            <a:ext cx="8074815" cy="161848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Economic Impact for Georgia </a:t>
            </a:r>
          </a:p>
        </p:txBody>
      </p:sp>
      <p:sp>
        <p:nvSpPr>
          <p:cNvPr id="5" name="Slide Number Placeholder 4">
            <a:extLst>
              <a:ext uri="{FF2B5EF4-FFF2-40B4-BE49-F238E27FC236}">
                <a16:creationId xmlns:a16="http://schemas.microsoft.com/office/drawing/2014/main" id="{58B9FB4C-E58B-9345-E8B1-07D01B490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90410-048B-4C5B-82BD-AF5A136F7A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0E8C089-A6C8-1403-2678-20E0DB88C258}"/>
              </a:ext>
            </a:extLst>
          </p:cNvPr>
          <p:cNvSpPr/>
          <p:nvPr/>
        </p:nvSpPr>
        <p:spPr>
          <a:xfrm>
            <a:off x="4760594" y="5257800"/>
            <a:ext cx="1183005" cy="64770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8" name="Oval 7">
            <a:extLst>
              <a:ext uri="{FF2B5EF4-FFF2-40B4-BE49-F238E27FC236}">
                <a16:creationId xmlns:a16="http://schemas.microsoft.com/office/drawing/2014/main" id="{E122F524-0327-6178-5649-76CE18EC2A49}"/>
              </a:ext>
            </a:extLst>
          </p:cNvPr>
          <p:cNvSpPr/>
          <p:nvPr/>
        </p:nvSpPr>
        <p:spPr>
          <a:xfrm>
            <a:off x="9189720" y="5248430"/>
            <a:ext cx="1451610" cy="64770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8290135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F9C51B-AC63-4084-9ED3-B2B4596EDFF1}"/>
              </a:ext>
            </a:extLst>
          </p:cNvPr>
          <p:cNvSpPr>
            <a:spLocks noGrp="1"/>
          </p:cNvSpPr>
          <p:nvPr>
            <p:ph type="title"/>
          </p:nvPr>
        </p:nvSpPr>
        <p:spPr>
          <a:xfrm>
            <a:off x="1286932" y="1204109"/>
            <a:ext cx="10023398" cy="857894"/>
          </a:xfrm>
        </p:spPr>
        <p:txBody>
          <a:bodyPr>
            <a:normAutofit fontScale="90000"/>
          </a:bodyPr>
          <a:lstStyle/>
          <a:p>
            <a:r>
              <a:rPr lang="en-US" sz="3100" i="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Increase in Total Economic Impact of Lower ACF Basin Restoration Under Alternative Assumptions for Florida </a:t>
            </a:r>
            <a:br>
              <a:rPr lang="en-US" sz="2000" i="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2000" dirty="0">
              <a:solidFill>
                <a:srgbClr val="FFFFFF"/>
              </a:solidFill>
            </a:endParaRPr>
          </a:p>
        </p:txBody>
      </p:sp>
      <p:graphicFrame>
        <p:nvGraphicFramePr>
          <p:cNvPr id="4" name="Content Placeholder 3">
            <a:extLst>
              <a:ext uri="{FF2B5EF4-FFF2-40B4-BE49-F238E27FC236}">
                <a16:creationId xmlns:a16="http://schemas.microsoft.com/office/drawing/2014/main" id="{C4005D3C-6415-46DC-80F4-7A64E03B6B67}"/>
              </a:ext>
            </a:extLst>
          </p:cNvPr>
          <p:cNvGraphicFramePr>
            <a:graphicFrameLocks noGrp="1"/>
          </p:cNvGraphicFramePr>
          <p:nvPr>
            <p:ph idx="1"/>
          </p:nvPr>
        </p:nvGraphicFramePr>
        <p:xfrm>
          <a:off x="1385564" y="2962275"/>
          <a:ext cx="9870137" cy="2819402"/>
        </p:xfrm>
        <a:graphic>
          <a:graphicData uri="http://schemas.openxmlformats.org/drawingml/2006/table">
            <a:tbl>
              <a:tblPr firstRow="1" firstCol="1" bandRow="1">
                <a:tableStyleId>{5C22544A-7EE6-4342-B048-85BDC9FD1C3A}</a:tableStyleId>
              </a:tblPr>
              <a:tblGrid>
                <a:gridCol w="1607872">
                  <a:extLst>
                    <a:ext uri="{9D8B030D-6E8A-4147-A177-3AD203B41FA5}">
                      <a16:colId xmlns:a16="http://schemas.microsoft.com/office/drawing/2014/main" val="1911937463"/>
                    </a:ext>
                  </a:extLst>
                </a:gridCol>
                <a:gridCol w="1736348">
                  <a:extLst>
                    <a:ext uri="{9D8B030D-6E8A-4147-A177-3AD203B41FA5}">
                      <a16:colId xmlns:a16="http://schemas.microsoft.com/office/drawing/2014/main" val="3467244372"/>
                    </a:ext>
                  </a:extLst>
                </a:gridCol>
                <a:gridCol w="2327335">
                  <a:extLst>
                    <a:ext uri="{9D8B030D-6E8A-4147-A177-3AD203B41FA5}">
                      <a16:colId xmlns:a16="http://schemas.microsoft.com/office/drawing/2014/main" val="3868221492"/>
                    </a:ext>
                  </a:extLst>
                </a:gridCol>
                <a:gridCol w="2153893">
                  <a:extLst>
                    <a:ext uri="{9D8B030D-6E8A-4147-A177-3AD203B41FA5}">
                      <a16:colId xmlns:a16="http://schemas.microsoft.com/office/drawing/2014/main" val="626035948"/>
                    </a:ext>
                  </a:extLst>
                </a:gridCol>
                <a:gridCol w="2044689">
                  <a:extLst>
                    <a:ext uri="{9D8B030D-6E8A-4147-A177-3AD203B41FA5}">
                      <a16:colId xmlns:a16="http://schemas.microsoft.com/office/drawing/2014/main" val="118195706"/>
                    </a:ext>
                  </a:extLst>
                </a:gridCol>
              </a:tblGrid>
              <a:tr h="1144590">
                <a:tc>
                  <a:txBody>
                    <a:bodyPr/>
                    <a:lstStyle/>
                    <a:p>
                      <a:pPr marL="0" marR="0">
                        <a:lnSpc>
                          <a:spcPct val="107000"/>
                        </a:lnSpc>
                        <a:spcBef>
                          <a:spcPts val="0"/>
                        </a:spcBef>
                        <a:spcAft>
                          <a:spcPts val="0"/>
                        </a:spcAft>
                      </a:pPr>
                      <a:r>
                        <a:rPr lang="en-US" sz="2200">
                          <a:effectLst/>
                        </a:rPr>
                        <a:t>Tons per Year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Tons Per Year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Direct Employment Impact (JOBS)</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Direct Output Impact</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Output Total Impact</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3017366238"/>
                  </a:ext>
                </a:extLst>
              </a:tr>
              <a:tr h="418703">
                <a:tc>
                  <a:txBody>
                    <a:bodyPr/>
                    <a:lstStyle/>
                    <a:p>
                      <a:pPr marL="0" marR="0">
                        <a:lnSpc>
                          <a:spcPct val="107000"/>
                        </a:lnSpc>
                        <a:spcBef>
                          <a:spcPts val="0"/>
                        </a:spcBef>
                        <a:spcAft>
                          <a:spcPts val="0"/>
                        </a:spcAft>
                      </a:pPr>
                      <a:r>
                        <a:rPr lang="en-US" sz="2200">
                          <a:effectLst/>
                        </a:rPr>
                        <a:t>50.00%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525,000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737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$28m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$50m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3432914357"/>
                  </a:ext>
                </a:extLst>
              </a:tr>
              <a:tr h="418703">
                <a:tc>
                  <a:txBody>
                    <a:bodyPr/>
                    <a:lstStyle/>
                    <a:p>
                      <a:pPr marL="0" marR="0">
                        <a:lnSpc>
                          <a:spcPct val="107000"/>
                        </a:lnSpc>
                        <a:spcBef>
                          <a:spcPts val="0"/>
                        </a:spcBef>
                        <a:spcAft>
                          <a:spcPts val="0"/>
                        </a:spcAft>
                      </a:pPr>
                      <a:r>
                        <a:rPr lang="en-US" sz="2200">
                          <a:effectLst/>
                        </a:rPr>
                        <a:t>75.00%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612,500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860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$32m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$58m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282645533"/>
                  </a:ext>
                </a:extLst>
              </a:tr>
              <a:tr h="418703">
                <a:tc>
                  <a:txBody>
                    <a:bodyPr/>
                    <a:lstStyle/>
                    <a:p>
                      <a:pPr marL="0" marR="0">
                        <a:lnSpc>
                          <a:spcPct val="107000"/>
                        </a:lnSpc>
                        <a:spcBef>
                          <a:spcPts val="0"/>
                        </a:spcBef>
                        <a:spcAft>
                          <a:spcPts val="0"/>
                        </a:spcAft>
                      </a:pPr>
                      <a:r>
                        <a:rPr lang="en-US" sz="2200">
                          <a:effectLst/>
                        </a:rPr>
                        <a:t>100.00%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700,000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983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$27m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$66m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1348376549"/>
                  </a:ext>
                </a:extLst>
              </a:tr>
              <a:tr h="418703">
                <a:tc>
                  <a:txBody>
                    <a:bodyPr/>
                    <a:lstStyle/>
                    <a:p>
                      <a:pPr marL="0" marR="0">
                        <a:lnSpc>
                          <a:spcPct val="107000"/>
                        </a:lnSpc>
                        <a:spcBef>
                          <a:spcPts val="0"/>
                        </a:spcBef>
                        <a:spcAft>
                          <a:spcPts val="0"/>
                        </a:spcAft>
                      </a:pPr>
                      <a:r>
                        <a:rPr lang="en-US" sz="2200">
                          <a:effectLst/>
                        </a:rPr>
                        <a:t>500.00%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2,100,000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 2,949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a:effectLst/>
                        </a:rPr>
                        <a:t>$74m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tc>
                  <a:txBody>
                    <a:bodyPr/>
                    <a:lstStyle/>
                    <a:p>
                      <a:pPr marL="0" marR="0">
                        <a:lnSpc>
                          <a:spcPct val="107000"/>
                        </a:lnSpc>
                        <a:spcBef>
                          <a:spcPts val="0"/>
                        </a:spcBef>
                        <a:spcAft>
                          <a:spcPts val="0"/>
                        </a:spcAft>
                      </a:pPr>
                      <a:r>
                        <a:rPr lang="en-US" sz="2200" dirty="0">
                          <a:effectLst/>
                        </a:rPr>
                        <a:t>$199m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8754" marR="138754" marT="0" marB="0"/>
                </a:tc>
                <a:extLst>
                  <a:ext uri="{0D108BD9-81ED-4DB2-BD59-A6C34878D82A}">
                    <a16:rowId xmlns:a16="http://schemas.microsoft.com/office/drawing/2014/main" val="220657544"/>
                  </a:ext>
                </a:extLst>
              </a:tr>
            </a:tbl>
          </a:graphicData>
        </a:graphic>
      </p:graphicFrame>
      <p:sp>
        <p:nvSpPr>
          <p:cNvPr id="3" name="TextBox 2">
            <a:extLst>
              <a:ext uri="{FF2B5EF4-FFF2-40B4-BE49-F238E27FC236}">
                <a16:creationId xmlns:a16="http://schemas.microsoft.com/office/drawing/2014/main" id="{304A2101-5676-7C60-1538-FF4F2EC2C90A}"/>
              </a:ext>
            </a:extLst>
          </p:cNvPr>
          <p:cNvSpPr txBox="1"/>
          <p:nvPr/>
        </p:nvSpPr>
        <p:spPr>
          <a:xfrm>
            <a:off x="2479670" y="5905503"/>
            <a:ext cx="7637921"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Source: Deravi, M. Keivan, PhD. Economic Research Services, Inc., August 2021, The Economic Impact of Restoration of Infrastructure on the Lower Apalachicola-Chattahoochee-Flint River Basin.</a:t>
            </a:r>
          </a:p>
        </p:txBody>
      </p:sp>
      <p:sp>
        <p:nvSpPr>
          <p:cNvPr id="5" name="Title 1">
            <a:extLst>
              <a:ext uri="{FF2B5EF4-FFF2-40B4-BE49-F238E27FC236}">
                <a16:creationId xmlns:a16="http://schemas.microsoft.com/office/drawing/2014/main" id="{2E8516F3-E1CF-E4DD-1565-544AD55BCB25}"/>
              </a:ext>
            </a:extLst>
          </p:cNvPr>
          <p:cNvSpPr txBox="1">
            <a:spLocks/>
          </p:cNvSpPr>
          <p:nvPr/>
        </p:nvSpPr>
        <p:spPr>
          <a:xfrm>
            <a:off x="2042776" y="-414380"/>
            <a:ext cx="8074815" cy="161848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Economic Impact for Florida </a:t>
            </a:r>
          </a:p>
        </p:txBody>
      </p:sp>
      <p:sp>
        <p:nvSpPr>
          <p:cNvPr id="6" name="Slide Number Placeholder 5">
            <a:extLst>
              <a:ext uri="{FF2B5EF4-FFF2-40B4-BE49-F238E27FC236}">
                <a16:creationId xmlns:a16="http://schemas.microsoft.com/office/drawing/2014/main" id="{4FB31DB4-F6DA-71C8-F3D2-00A94170E7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90410-048B-4C5B-82BD-AF5A136F7A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D1CE21E-D60F-3FED-71CC-EEADCD32CF9A}"/>
              </a:ext>
            </a:extLst>
          </p:cNvPr>
          <p:cNvSpPr/>
          <p:nvPr/>
        </p:nvSpPr>
        <p:spPr>
          <a:xfrm>
            <a:off x="4760594" y="5257800"/>
            <a:ext cx="1183005" cy="64770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8" name="Oval 7">
            <a:extLst>
              <a:ext uri="{FF2B5EF4-FFF2-40B4-BE49-F238E27FC236}">
                <a16:creationId xmlns:a16="http://schemas.microsoft.com/office/drawing/2014/main" id="{295D3604-F091-2356-05E5-44C6FECAB98F}"/>
              </a:ext>
            </a:extLst>
          </p:cNvPr>
          <p:cNvSpPr/>
          <p:nvPr/>
        </p:nvSpPr>
        <p:spPr>
          <a:xfrm>
            <a:off x="9127186" y="5234681"/>
            <a:ext cx="1183005" cy="647703"/>
          </a:xfrm>
          <a:prstGeom prst="ellipse">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25388111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Penn_State_Law_Generic_DSL_Tmpl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algn="ctr">
          <a:defRPr sz="4800" dirty="0">
            <a:solidFill>
              <a:schemeClr val="bg1"/>
            </a:solidFill>
            <a:latin typeface="Garamond" pitchFamily="18" charset="0"/>
          </a:defRPr>
        </a:defPPr>
      </a:lstStyle>
    </a:tx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AD6BCC1987B84090A636366676EBB5" ma:contentTypeVersion="5" ma:contentTypeDescription="Create a new document." ma:contentTypeScope="" ma:versionID="fe1ed0a4ce36485893c948d6588914c9">
  <xsd:schema xmlns:xsd="http://www.w3.org/2001/XMLSchema" xmlns:xs="http://www.w3.org/2001/XMLSchema" xmlns:p="http://schemas.microsoft.com/office/2006/metadata/properties" xmlns:ns3="c44d5ea9-7a97-440b-b831-d1f4464b75b0" targetNamespace="http://schemas.microsoft.com/office/2006/metadata/properties" ma:root="true" ma:fieldsID="04b17d3bf7f6de10c55e67fef7e52cb6" ns3:_="">
    <xsd:import namespace="c44d5ea9-7a97-440b-b831-d1f4464b75b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4d5ea9-7a97-440b-b831-d1f4464b75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9C7A56-97CE-4268-8697-A7718C87C4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4d5ea9-7a97-440b-b831-d1f4464b75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67D734-70AF-4E07-BE05-F9F9DF3A826B}">
  <ds:schemaRefs>
    <ds:schemaRef ds:uri="http://schemas.microsoft.com/sharepoint/v3/contenttype/forms"/>
  </ds:schemaRefs>
</ds:datastoreItem>
</file>

<file path=customXml/itemProps3.xml><?xml version="1.0" encoding="utf-8"?>
<ds:datastoreItem xmlns:ds="http://schemas.openxmlformats.org/officeDocument/2006/customXml" ds:itemID="{ED306BE1-097B-4293-913A-7CCDACCD7E00}">
  <ds:schemaRefs>
    <ds:schemaRef ds:uri="http://www.w3.org/XML/1998/namespace"/>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c44d5ea9-7a97-440b-b831-d1f4464b75b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4800</TotalTime>
  <Words>2683</Words>
  <Application>Microsoft Office PowerPoint</Application>
  <PresentationFormat>Widescreen</PresentationFormat>
  <Paragraphs>360</Paragraphs>
  <Slides>19</Slides>
  <Notes>16</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19</vt:i4>
      </vt:variant>
    </vt:vector>
  </HeadingPairs>
  <TitlesOfParts>
    <vt:vector size="38" baseType="lpstr">
      <vt:lpstr>Arial</vt:lpstr>
      <vt:lpstr>Calibri</vt:lpstr>
      <vt:lpstr>Calibri Light</vt:lpstr>
      <vt:lpstr>Georgia</vt:lpstr>
      <vt:lpstr>Gill Sans</vt:lpstr>
      <vt:lpstr>Gill Sans MT</vt:lpstr>
      <vt:lpstr>Gill Sans MT Condensed</vt:lpstr>
      <vt:lpstr>Times</vt:lpstr>
      <vt:lpstr>Times New Roman</vt:lpstr>
      <vt:lpstr>Wingdings</vt:lpstr>
      <vt:lpstr>Wingdings 3</vt:lpstr>
      <vt:lpstr>Default Design</vt:lpstr>
      <vt:lpstr>Custom Design</vt:lpstr>
      <vt:lpstr>1_Office Theme</vt:lpstr>
      <vt:lpstr>Office Theme</vt:lpstr>
      <vt:lpstr>3_Content Templates</vt:lpstr>
      <vt:lpstr>Penn_State_Law_Generic_DSL_Tmplt1</vt:lpstr>
      <vt:lpstr>2_Office Theme</vt:lpstr>
      <vt:lpstr>9_Content Templates</vt:lpstr>
      <vt:lpstr>Apalachicola Chattahoochee Flint River Basin (ACF) </vt:lpstr>
      <vt:lpstr>Waters of the United States</vt:lpstr>
      <vt:lpstr>PowerPoint Presentation</vt:lpstr>
      <vt:lpstr>ACF Project Information </vt:lpstr>
      <vt:lpstr>ACF Project Information </vt:lpstr>
      <vt:lpstr>Rate of Return and Net Increase in Total Economic Impact of Lower ACF Basin Restoration Under Alternative Assumptions</vt:lpstr>
      <vt:lpstr>Increase in Total Economic Impact of Lower ACF Basin Restoration Under Alternative Assumptions for Alabama </vt:lpstr>
      <vt:lpstr>Increase in Total Economic Impact of Lower ACF Basin Restoration Under Alternative Assumptions for Georgia</vt:lpstr>
      <vt:lpstr>Increase in Total Economic Impact of Lower ACF Basin Restoration Under Alternative Assumptions for Florida  </vt:lpstr>
      <vt:lpstr>ACF Project Funding </vt:lpstr>
      <vt:lpstr>PowerPoint Presentation</vt:lpstr>
      <vt:lpstr>PowerPoint Presentation</vt:lpstr>
      <vt:lpstr>PowerPoint Presentation</vt:lpstr>
      <vt:lpstr>PowerPoint Presentation</vt:lpstr>
      <vt:lpstr>Corley Slough “Sand Mountain”</vt:lpstr>
      <vt:lpstr>PowerPoint Presentation</vt:lpstr>
      <vt:lpstr>PowerPoint Presentation</vt:lpstr>
      <vt:lpstr>PowerPoint Presentation</vt:lpstr>
      <vt:lpstr>ACF Conclusions and Recommendation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Apalachicola Chattahoochee Flint River Basin (ACF)</dc:title>
  <dc:creator>Philip Clayton</dc:creator>
  <cp:lastModifiedBy>Philip Clayton</cp:lastModifiedBy>
  <cp:revision>22</cp:revision>
  <cp:lastPrinted>2023-11-08T16:06:15Z</cp:lastPrinted>
  <dcterms:created xsi:type="dcterms:W3CDTF">2022-04-25T17:49:50Z</dcterms:created>
  <dcterms:modified xsi:type="dcterms:W3CDTF">2024-03-18T16:41:53Z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0x010100C1AD6BCC1987B84090A636366676EBB5</vt:lpwstr>
  </property>
</Properties>
</file>