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2" r:id="rId5"/>
    <p:sldId id="332" r:id="rId6"/>
    <p:sldId id="556" r:id="rId7"/>
    <p:sldId id="305" r:id="rId8"/>
    <p:sldId id="306" r:id="rId9"/>
    <p:sldId id="330" r:id="rId10"/>
    <p:sldId id="269" r:id="rId11"/>
    <p:sldId id="304" r:id="rId12"/>
    <p:sldId id="307" r:id="rId13"/>
    <p:sldId id="558" r:id="rId14"/>
    <p:sldId id="287" r:id="rId15"/>
    <p:sldId id="257" r:id="rId16"/>
    <p:sldId id="256" r:id="rId17"/>
    <p:sldId id="289" r:id="rId18"/>
    <p:sldId id="557" r:id="rId19"/>
    <p:sldId id="260" r:id="rId20"/>
    <p:sldId id="336" r:id="rId21"/>
    <p:sldId id="28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purl.oclc.org/ooxml/drawingml/main" xmlns:r="http://purl.oclc.org/ooxml/officeDocument/relationships" xmlns:p188="http://schemas.microsoft.com/office/powerpoint/2018/8/main">
  <p188:author id="{EA90F4EF-3854-DD99-697E-DA2696E6622A}" name="Spaulding, Vanessa" initials="VS" userId="S::Vanessa.Spaulding@talgov.com::4b3bf941-2cb2-4181-af5b-641a4baef723" providerId="AD"/>
  <p188:author id="{109635F3-002E-C32A-7C81-D6AE9A28260B}" name="Kelly Halvorsen" initials="KH" userId="S::kelly.halvorsen@imsw.com::70ef6299-0ac0-42fe-bc65-2b42fe71cbf4" providerId="AD"/>
</p188: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2BABE1"/>
    <a:srgbClr val="177CA5"/>
    <a:srgbClr val="FFFFFF"/>
    <a:srgbClr val="907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8%" autoAdjust="0"/>
    <p:restoredTop sz="94.66%"/>
  </p:normalViewPr>
  <p:slideViewPr>
    <p:cSldViewPr>
      <p:cViewPr varScale="1">
        <p:scale>
          <a:sx n="56" d="100"/>
          <a:sy n="56" d="100"/>
        </p:scale>
        <p:origin x="1413" y="4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viewProps" Target="viewProps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presProps" Target="presProps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29" Type="http://schemas.microsoft.com/office/2018/10/relationships/authors" Target="authors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handoutMaster" Target="handoutMasters/handoutMaster1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notesMaster" Target="notesMasters/notesMaster1.xml"/><Relationship Id="rId28" Type="http://purl.oclc.org/ooxml/officeDocument/relationships/tableStyles" Target="tableStyle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theme" Target="theme/theme1.xml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44B9A1D7-1765-4937-B3A2-EB582E202B4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84FD6-1962-4F25-8040-31F5D763BF23}">
      <dgm:prSet custT="1"/>
      <dgm:spPr>
        <a:solidFill>
          <a:srgbClr val="006699"/>
        </a:solidFill>
      </dgm:spPr>
      <dgm:t>
        <a:bodyPr/>
        <a:lstStyle/>
        <a:p>
          <a:r>
            <a:rPr lang="en-US" sz="2400" b="1" dirty="0"/>
            <a:t>Foreign-Trade Zone (FTZ) Program History and Structure</a:t>
          </a:r>
        </a:p>
      </dgm:t>
    </dgm:pt>
    <dgm:pt modelId="{E3FD57D8-FED8-43F8-A603-958B1D23D22C}" type="parTrans" cxnId="{25D67730-F360-4E46-835C-B3AA5418C678}">
      <dgm:prSet/>
      <dgm:spPr/>
      <dgm:t>
        <a:bodyPr/>
        <a:lstStyle/>
        <a:p>
          <a:endParaRPr lang="en-US" sz="2400"/>
        </a:p>
      </dgm:t>
    </dgm:pt>
    <dgm:pt modelId="{EA3D2CFC-987E-41DA-8E72-3450BCF21E38}" type="sibTrans" cxnId="{25D67730-F360-4E46-835C-B3AA5418C678}">
      <dgm:prSet custT="1"/>
      <dgm:spPr>
        <a:solidFill>
          <a:srgbClr val="C00000"/>
        </a:solidFill>
      </dgm:spPr>
      <dgm:t>
        <a:bodyPr/>
        <a:lstStyle/>
        <a:p>
          <a:endParaRPr lang="en-US" sz="2400"/>
        </a:p>
      </dgm:t>
    </dgm:pt>
    <dgm:pt modelId="{936D7491-9588-4DDD-9FC6-E4BC08AF5223}">
      <dgm:prSet custT="1"/>
      <dgm:spPr>
        <a:solidFill>
          <a:srgbClr val="006699"/>
        </a:solidFill>
      </dgm:spPr>
      <dgm:t>
        <a:bodyPr/>
        <a:lstStyle/>
        <a:p>
          <a:r>
            <a:rPr lang="en-US" sz="2400" b="1" dirty="0"/>
            <a:t>Zone Design and Service Area</a:t>
          </a:r>
        </a:p>
      </dgm:t>
    </dgm:pt>
    <dgm:pt modelId="{6E53C310-21B5-44FB-80BE-132D9141CD05}" type="parTrans" cxnId="{1850ADFC-5EB1-4601-A66A-06D699EBFC74}">
      <dgm:prSet/>
      <dgm:spPr/>
      <dgm:t>
        <a:bodyPr/>
        <a:lstStyle/>
        <a:p>
          <a:endParaRPr lang="en-US" sz="2400"/>
        </a:p>
      </dgm:t>
    </dgm:pt>
    <dgm:pt modelId="{9DF7E634-A530-4772-8AFF-119DBF7643A6}" type="sibTrans" cxnId="{1850ADFC-5EB1-4601-A66A-06D699EBFC74}">
      <dgm:prSet custT="1"/>
      <dgm:spPr>
        <a:solidFill>
          <a:srgbClr val="C00000"/>
        </a:solidFill>
      </dgm:spPr>
      <dgm:t>
        <a:bodyPr/>
        <a:lstStyle/>
        <a:p>
          <a:endParaRPr lang="en-US" sz="2400"/>
        </a:p>
      </dgm:t>
    </dgm:pt>
    <dgm:pt modelId="{69611321-613C-4E37-849A-35D1A209E434}">
      <dgm:prSet custT="1"/>
      <dgm:spPr>
        <a:solidFill>
          <a:srgbClr val="006699"/>
        </a:solidFill>
      </dgm:spPr>
      <dgm:t>
        <a:bodyPr/>
        <a:lstStyle/>
        <a:p>
          <a:r>
            <a:rPr lang="en-US" sz="2400" b="1" dirty="0"/>
            <a:t>FTZ Sites, Activities, Benefits</a:t>
          </a:r>
        </a:p>
      </dgm:t>
    </dgm:pt>
    <dgm:pt modelId="{C581D77B-FDCD-4FD0-8224-FB99737FABFD}" type="parTrans" cxnId="{14EC20D9-EC2C-4816-BAD7-111CCD8B42A2}">
      <dgm:prSet/>
      <dgm:spPr/>
      <dgm:t>
        <a:bodyPr/>
        <a:lstStyle/>
        <a:p>
          <a:endParaRPr lang="en-US" sz="2400"/>
        </a:p>
      </dgm:t>
    </dgm:pt>
    <dgm:pt modelId="{8AFFCFEA-15E9-4157-9DD3-23F7E88A9E9E}" type="sibTrans" cxnId="{14EC20D9-EC2C-4816-BAD7-111CCD8B42A2}">
      <dgm:prSet custT="1"/>
      <dgm:spPr>
        <a:solidFill>
          <a:srgbClr val="C00000"/>
        </a:solidFill>
      </dgm:spPr>
      <dgm:t>
        <a:bodyPr/>
        <a:lstStyle/>
        <a:p>
          <a:endParaRPr lang="en-US" sz="2400"/>
        </a:p>
      </dgm:t>
    </dgm:pt>
    <dgm:pt modelId="{B9AEA695-FAC7-484E-8B9E-008FDC9699B6}">
      <dgm:prSet custT="1"/>
      <dgm:spPr>
        <a:solidFill>
          <a:srgbClr val="006699"/>
        </a:solidFill>
      </dgm:spPr>
      <dgm:t>
        <a:bodyPr/>
        <a:lstStyle/>
        <a:p>
          <a:r>
            <a:rPr lang="en-US" sz="2400" b="1"/>
            <a:t>Top Prospects</a:t>
          </a:r>
        </a:p>
      </dgm:t>
    </dgm:pt>
    <dgm:pt modelId="{098A42E8-B7ED-4F06-9FBC-ECB10F0C55F2}" type="parTrans" cxnId="{9E53521B-9488-4944-B09B-439DD729A0C8}">
      <dgm:prSet/>
      <dgm:spPr/>
      <dgm:t>
        <a:bodyPr/>
        <a:lstStyle/>
        <a:p>
          <a:endParaRPr lang="en-US" sz="2400"/>
        </a:p>
      </dgm:t>
    </dgm:pt>
    <dgm:pt modelId="{6ECE609E-F30E-49BD-9B03-E89760D300DF}" type="sibTrans" cxnId="{9E53521B-9488-4944-B09B-439DD729A0C8}">
      <dgm:prSet custT="1"/>
      <dgm:spPr>
        <a:solidFill>
          <a:srgbClr val="C00000"/>
        </a:solidFill>
      </dgm:spPr>
      <dgm:t>
        <a:bodyPr/>
        <a:lstStyle/>
        <a:p>
          <a:endParaRPr lang="en-US" sz="2400"/>
        </a:p>
      </dgm:t>
    </dgm:pt>
    <dgm:pt modelId="{082B8670-2C63-4933-AE90-4E0CCD3C444E}">
      <dgm:prSet custT="1"/>
      <dgm:spPr>
        <a:solidFill>
          <a:srgbClr val="006699"/>
        </a:solidFill>
      </dgm:spPr>
      <dgm:t>
        <a:bodyPr/>
        <a:lstStyle/>
        <a:p>
          <a:r>
            <a:rPr lang="en-US" sz="2400" b="1"/>
            <a:t>Next Steps</a:t>
          </a:r>
        </a:p>
      </dgm:t>
    </dgm:pt>
    <dgm:pt modelId="{E594003F-864D-46A8-83D7-233773FC6395}" type="parTrans" cxnId="{D60E665B-1A40-47A6-9EC7-E5E60916D52C}">
      <dgm:prSet/>
      <dgm:spPr/>
      <dgm:t>
        <a:bodyPr/>
        <a:lstStyle/>
        <a:p>
          <a:endParaRPr lang="en-US" sz="2400"/>
        </a:p>
      </dgm:t>
    </dgm:pt>
    <dgm:pt modelId="{5D9FA368-A0CC-4AF2-A1FB-E94E2BAD9B0E}" type="sibTrans" cxnId="{D60E665B-1A40-47A6-9EC7-E5E60916D52C}">
      <dgm:prSet/>
      <dgm:spPr/>
      <dgm:t>
        <a:bodyPr/>
        <a:lstStyle/>
        <a:p>
          <a:endParaRPr lang="en-US" sz="2400"/>
        </a:p>
      </dgm:t>
    </dgm:pt>
    <dgm:pt modelId="{3A695731-B2D7-406B-A1CB-64367240D5CA}" type="pres">
      <dgm:prSet presAssocID="{44B9A1D7-1765-4937-B3A2-EB582E202B4B}" presName="outerComposite" presStyleCnt="0">
        <dgm:presLayoutVars>
          <dgm:chMax val="5"/>
          <dgm:dir/>
          <dgm:resizeHandles val="exact"/>
        </dgm:presLayoutVars>
      </dgm:prSet>
      <dgm:spPr/>
    </dgm:pt>
    <dgm:pt modelId="{B8BB7542-2278-4396-92D0-CBC9BA2AAA5C}" type="pres">
      <dgm:prSet presAssocID="{44B9A1D7-1765-4937-B3A2-EB582E202B4B}" presName="dummyMaxCanvas" presStyleCnt="0">
        <dgm:presLayoutVars/>
      </dgm:prSet>
      <dgm:spPr/>
    </dgm:pt>
    <dgm:pt modelId="{5A91C3DA-A141-4958-9C0C-640A8F64D4DB}" type="pres">
      <dgm:prSet presAssocID="{44B9A1D7-1765-4937-B3A2-EB582E202B4B}" presName="FiveNodes_1" presStyleLbl="node1" presStyleIdx="0" presStyleCnt="5">
        <dgm:presLayoutVars>
          <dgm:bulletEnabled val="1"/>
        </dgm:presLayoutVars>
      </dgm:prSet>
      <dgm:spPr/>
    </dgm:pt>
    <dgm:pt modelId="{DB18FD6E-777C-4730-A133-235F50E004B2}" type="pres">
      <dgm:prSet presAssocID="{44B9A1D7-1765-4937-B3A2-EB582E202B4B}" presName="FiveNodes_2" presStyleLbl="node1" presStyleIdx="1" presStyleCnt="5">
        <dgm:presLayoutVars>
          <dgm:bulletEnabled val="1"/>
        </dgm:presLayoutVars>
      </dgm:prSet>
      <dgm:spPr/>
    </dgm:pt>
    <dgm:pt modelId="{A7DA2D26-F7E1-4742-A82F-AC5AE092E3D0}" type="pres">
      <dgm:prSet presAssocID="{44B9A1D7-1765-4937-B3A2-EB582E202B4B}" presName="FiveNodes_3" presStyleLbl="node1" presStyleIdx="2" presStyleCnt="5">
        <dgm:presLayoutVars>
          <dgm:bulletEnabled val="1"/>
        </dgm:presLayoutVars>
      </dgm:prSet>
      <dgm:spPr/>
    </dgm:pt>
    <dgm:pt modelId="{F38E88DB-75A8-4604-8BFE-FBEDCC6C3E1C}" type="pres">
      <dgm:prSet presAssocID="{44B9A1D7-1765-4937-B3A2-EB582E202B4B}" presName="FiveNodes_4" presStyleLbl="node1" presStyleIdx="3" presStyleCnt="5">
        <dgm:presLayoutVars>
          <dgm:bulletEnabled val="1"/>
        </dgm:presLayoutVars>
      </dgm:prSet>
      <dgm:spPr/>
    </dgm:pt>
    <dgm:pt modelId="{57F41B97-0A50-4621-AEDF-54DE018E5BFC}" type="pres">
      <dgm:prSet presAssocID="{44B9A1D7-1765-4937-B3A2-EB582E202B4B}" presName="FiveNodes_5" presStyleLbl="node1" presStyleIdx="4" presStyleCnt="5">
        <dgm:presLayoutVars>
          <dgm:bulletEnabled val="1"/>
        </dgm:presLayoutVars>
      </dgm:prSet>
      <dgm:spPr/>
    </dgm:pt>
    <dgm:pt modelId="{17DE3EDD-C83F-4E1F-9FC5-A001535385A0}" type="pres">
      <dgm:prSet presAssocID="{44B9A1D7-1765-4937-B3A2-EB582E202B4B}" presName="FiveConn_1-2" presStyleLbl="fgAccFollowNode1" presStyleIdx="0" presStyleCnt="4" custLinFactNeighborX="9.822%">
        <dgm:presLayoutVars>
          <dgm:bulletEnabled val="1"/>
        </dgm:presLayoutVars>
      </dgm:prSet>
      <dgm:spPr/>
    </dgm:pt>
    <dgm:pt modelId="{AD3F74D3-070C-4A45-B337-4A2C7D54D05A}" type="pres">
      <dgm:prSet presAssocID="{44B9A1D7-1765-4937-B3A2-EB582E202B4B}" presName="FiveConn_2-3" presStyleLbl="fgAccFollowNode1" presStyleIdx="1" presStyleCnt="4" custLinFactNeighborX="9.822%">
        <dgm:presLayoutVars>
          <dgm:bulletEnabled val="1"/>
        </dgm:presLayoutVars>
      </dgm:prSet>
      <dgm:spPr/>
    </dgm:pt>
    <dgm:pt modelId="{B82A5124-726F-496C-8CE8-87D1D6F05F30}" type="pres">
      <dgm:prSet presAssocID="{44B9A1D7-1765-4937-B3A2-EB582E202B4B}" presName="FiveConn_3-4" presStyleLbl="fgAccFollowNode1" presStyleIdx="2" presStyleCnt="4" custLinFactNeighborX="9.822%">
        <dgm:presLayoutVars>
          <dgm:bulletEnabled val="1"/>
        </dgm:presLayoutVars>
      </dgm:prSet>
      <dgm:spPr/>
    </dgm:pt>
    <dgm:pt modelId="{6BCB4EAF-0CDE-4247-B441-D19E21392C6E}" type="pres">
      <dgm:prSet presAssocID="{44B9A1D7-1765-4937-B3A2-EB582E202B4B}" presName="FiveConn_4-5" presStyleLbl="fgAccFollowNode1" presStyleIdx="3" presStyleCnt="4" custLinFactNeighborX="9.822%">
        <dgm:presLayoutVars>
          <dgm:bulletEnabled val="1"/>
        </dgm:presLayoutVars>
      </dgm:prSet>
      <dgm:spPr/>
    </dgm:pt>
    <dgm:pt modelId="{68480F46-2DB7-4EC4-8E8B-C0A39DEA1066}" type="pres">
      <dgm:prSet presAssocID="{44B9A1D7-1765-4937-B3A2-EB582E202B4B}" presName="FiveNodes_1_text" presStyleLbl="node1" presStyleIdx="4" presStyleCnt="5">
        <dgm:presLayoutVars>
          <dgm:bulletEnabled val="1"/>
        </dgm:presLayoutVars>
      </dgm:prSet>
      <dgm:spPr/>
    </dgm:pt>
    <dgm:pt modelId="{AE1CC760-D17C-42F0-B07F-37ED3D310EC8}" type="pres">
      <dgm:prSet presAssocID="{44B9A1D7-1765-4937-B3A2-EB582E202B4B}" presName="FiveNodes_2_text" presStyleLbl="node1" presStyleIdx="4" presStyleCnt="5">
        <dgm:presLayoutVars>
          <dgm:bulletEnabled val="1"/>
        </dgm:presLayoutVars>
      </dgm:prSet>
      <dgm:spPr/>
    </dgm:pt>
    <dgm:pt modelId="{40CA48B7-4E83-4DE5-BA5F-3E2C8DCE7152}" type="pres">
      <dgm:prSet presAssocID="{44B9A1D7-1765-4937-B3A2-EB582E202B4B}" presName="FiveNodes_3_text" presStyleLbl="node1" presStyleIdx="4" presStyleCnt="5">
        <dgm:presLayoutVars>
          <dgm:bulletEnabled val="1"/>
        </dgm:presLayoutVars>
      </dgm:prSet>
      <dgm:spPr/>
    </dgm:pt>
    <dgm:pt modelId="{BC1E292E-47AC-4E90-96EA-E9C3AEEA7521}" type="pres">
      <dgm:prSet presAssocID="{44B9A1D7-1765-4937-B3A2-EB582E202B4B}" presName="FiveNodes_4_text" presStyleLbl="node1" presStyleIdx="4" presStyleCnt="5">
        <dgm:presLayoutVars>
          <dgm:bulletEnabled val="1"/>
        </dgm:presLayoutVars>
      </dgm:prSet>
      <dgm:spPr/>
    </dgm:pt>
    <dgm:pt modelId="{51E2165A-4AA2-4236-A045-8800BFD00733}" type="pres">
      <dgm:prSet presAssocID="{44B9A1D7-1765-4937-B3A2-EB582E202B4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E53521B-9488-4944-B09B-439DD729A0C8}" srcId="{44B9A1D7-1765-4937-B3A2-EB582E202B4B}" destId="{B9AEA695-FAC7-484E-8B9E-008FDC9699B6}" srcOrd="3" destOrd="0" parTransId="{098A42E8-B7ED-4F06-9FBC-ECB10F0C55F2}" sibTransId="{6ECE609E-F30E-49BD-9B03-E89760D300DF}"/>
    <dgm:cxn modelId="{FC614920-EECB-49B3-A894-872812D24665}" type="presOf" srcId="{69611321-613C-4E37-849A-35D1A209E434}" destId="{40CA48B7-4E83-4DE5-BA5F-3E2C8DCE7152}" srcOrd="1" destOrd="0" presId="urn:microsoft.com/office/officeart/2005/8/layout/vProcess5"/>
    <dgm:cxn modelId="{F0152F2B-C54E-475A-94BD-DC1297BA826E}" type="presOf" srcId="{69611321-613C-4E37-849A-35D1A209E434}" destId="{A7DA2D26-F7E1-4742-A82F-AC5AE092E3D0}" srcOrd="0" destOrd="0" presId="urn:microsoft.com/office/officeart/2005/8/layout/vProcess5"/>
    <dgm:cxn modelId="{25D67730-F360-4E46-835C-B3AA5418C678}" srcId="{44B9A1D7-1765-4937-B3A2-EB582E202B4B}" destId="{6C584FD6-1962-4F25-8040-31F5D763BF23}" srcOrd="0" destOrd="0" parTransId="{E3FD57D8-FED8-43F8-A603-958B1D23D22C}" sibTransId="{EA3D2CFC-987E-41DA-8E72-3450BCF21E38}"/>
    <dgm:cxn modelId="{8CA6BA34-C446-4F0E-A2AD-11F09E961A88}" type="presOf" srcId="{082B8670-2C63-4933-AE90-4E0CCD3C444E}" destId="{51E2165A-4AA2-4236-A045-8800BFD00733}" srcOrd="1" destOrd="0" presId="urn:microsoft.com/office/officeart/2005/8/layout/vProcess5"/>
    <dgm:cxn modelId="{D60E665B-1A40-47A6-9EC7-E5E60916D52C}" srcId="{44B9A1D7-1765-4937-B3A2-EB582E202B4B}" destId="{082B8670-2C63-4933-AE90-4E0CCD3C444E}" srcOrd="4" destOrd="0" parTransId="{E594003F-864D-46A8-83D7-233773FC6395}" sibTransId="{5D9FA368-A0CC-4AF2-A1FB-E94E2BAD9B0E}"/>
    <dgm:cxn modelId="{F12D8766-626C-425B-81E7-D1FFF4CA5D8E}" type="presOf" srcId="{8AFFCFEA-15E9-4157-9DD3-23F7E88A9E9E}" destId="{B82A5124-726F-496C-8CE8-87D1D6F05F30}" srcOrd="0" destOrd="0" presId="urn:microsoft.com/office/officeart/2005/8/layout/vProcess5"/>
    <dgm:cxn modelId="{3543A367-C061-428D-AEC5-C83376B7A631}" type="presOf" srcId="{082B8670-2C63-4933-AE90-4E0CCD3C444E}" destId="{57F41B97-0A50-4621-AEDF-54DE018E5BFC}" srcOrd="0" destOrd="0" presId="urn:microsoft.com/office/officeart/2005/8/layout/vProcess5"/>
    <dgm:cxn modelId="{5A691868-D939-421B-A19B-691FEFAA7DA7}" type="presOf" srcId="{6ECE609E-F30E-49BD-9B03-E89760D300DF}" destId="{6BCB4EAF-0CDE-4247-B441-D19E21392C6E}" srcOrd="0" destOrd="0" presId="urn:microsoft.com/office/officeart/2005/8/layout/vProcess5"/>
    <dgm:cxn modelId="{39311A55-1A45-4260-B4C0-F4EE430FD0DD}" type="presOf" srcId="{B9AEA695-FAC7-484E-8B9E-008FDC9699B6}" destId="{BC1E292E-47AC-4E90-96EA-E9C3AEEA7521}" srcOrd="1" destOrd="0" presId="urn:microsoft.com/office/officeart/2005/8/layout/vProcess5"/>
    <dgm:cxn modelId="{F9B0E457-AC07-428B-84E8-50AC7FDC5873}" type="presOf" srcId="{9DF7E634-A530-4772-8AFF-119DBF7643A6}" destId="{AD3F74D3-070C-4A45-B337-4A2C7D54D05A}" srcOrd="0" destOrd="0" presId="urn:microsoft.com/office/officeart/2005/8/layout/vProcess5"/>
    <dgm:cxn modelId="{9AEDE399-CD33-4AA0-9B2B-AF184130BBDA}" type="presOf" srcId="{EA3D2CFC-987E-41DA-8E72-3450BCF21E38}" destId="{17DE3EDD-C83F-4E1F-9FC5-A001535385A0}" srcOrd="0" destOrd="0" presId="urn:microsoft.com/office/officeart/2005/8/layout/vProcess5"/>
    <dgm:cxn modelId="{6A5EA59E-CB68-45DB-98E3-A856331466D8}" type="presOf" srcId="{936D7491-9588-4DDD-9FC6-E4BC08AF5223}" destId="{DB18FD6E-777C-4730-A133-235F50E004B2}" srcOrd="0" destOrd="0" presId="urn:microsoft.com/office/officeart/2005/8/layout/vProcess5"/>
    <dgm:cxn modelId="{7262E0B5-D76C-4D20-B3EF-94FF3719D8A7}" type="presOf" srcId="{936D7491-9588-4DDD-9FC6-E4BC08AF5223}" destId="{AE1CC760-D17C-42F0-B07F-37ED3D310EC8}" srcOrd="1" destOrd="0" presId="urn:microsoft.com/office/officeart/2005/8/layout/vProcess5"/>
    <dgm:cxn modelId="{98C78CC0-1DFD-4EB8-8894-723C51230B46}" type="presOf" srcId="{6C584FD6-1962-4F25-8040-31F5D763BF23}" destId="{5A91C3DA-A141-4958-9C0C-640A8F64D4DB}" srcOrd="0" destOrd="0" presId="urn:microsoft.com/office/officeart/2005/8/layout/vProcess5"/>
    <dgm:cxn modelId="{56D9A6C1-7F66-42C0-97C1-ED0148DBFF10}" type="presOf" srcId="{B9AEA695-FAC7-484E-8B9E-008FDC9699B6}" destId="{F38E88DB-75A8-4604-8BFE-FBEDCC6C3E1C}" srcOrd="0" destOrd="0" presId="urn:microsoft.com/office/officeart/2005/8/layout/vProcess5"/>
    <dgm:cxn modelId="{E0357CD3-4000-4BB9-9C24-34BD906C97B1}" type="presOf" srcId="{6C584FD6-1962-4F25-8040-31F5D763BF23}" destId="{68480F46-2DB7-4EC4-8E8B-C0A39DEA1066}" srcOrd="1" destOrd="0" presId="urn:microsoft.com/office/officeart/2005/8/layout/vProcess5"/>
    <dgm:cxn modelId="{14EC20D9-EC2C-4816-BAD7-111CCD8B42A2}" srcId="{44B9A1D7-1765-4937-B3A2-EB582E202B4B}" destId="{69611321-613C-4E37-849A-35D1A209E434}" srcOrd="2" destOrd="0" parTransId="{C581D77B-FDCD-4FD0-8224-FB99737FABFD}" sibTransId="{8AFFCFEA-15E9-4157-9DD3-23F7E88A9E9E}"/>
    <dgm:cxn modelId="{A319CBD9-0962-480B-A4F2-8F1334F11A39}" type="presOf" srcId="{44B9A1D7-1765-4937-B3A2-EB582E202B4B}" destId="{3A695731-B2D7-406B-A1CB-64367240D5CA}" srcOrd="0" destOrd="0" presId="urn:microsoft.com/office/officeart/2005/8/layout/vProcess5"/>
    <dgm:cxn modelId="{1850ADFC-5EB1-4601-A66A-06D699EBFC74}" srcId="{44B9A1D7-1765-4937-B3A2-EB582E202B4B}" destId="{936D7491-9588-4DDD-9FC6-E4BC08AF5223}" srcOrd="1" destOrd="0" parTransId="{6E53C310-21B5-44FB-80BE-132D9141CD05}" sibTransId="{9DF7E634-A530-4772-8AFF-119DBF7643A6}"/>
    <dgm:cxn modelId="{1C269C2A-3F5E-4E1C-AAC4-89CB9801FF0B}" type="presParOf" srcId="{3A695731-B2D7-406B-A1CB-64367240D5CA}" destId="{B8BB7542-2278-4396-92D0-CBC9BA2AAA5C}" srcOrd="0" destOrd="0" presId="urn:microsoft.com/office/officeart/2005/8/layout/vProcess5"/>
    <dgm:cxn modelId="{A7B604FB-DEDA-4233-8968-A95DAAFA4F64}" type="presParOf" srcId="{3A695731-B2D7-406B-A1CB-64367240D5CA}" destId="{5A91C3DA-A141-4958-9C0C-640A8F64D4DB}" srcOrd="1" destOrd="0" presId="urn:microsoft.com/office/officeart/2005/8/layout/vProcess5"/>
    <dgm:cxn modelId="{058BD8C8-8C33-435B-A3D2-AC4AF0DAD0AE}" type="presParOf" srcId="{3A695731-B2D7-406B-A1CB-64367240D5CA}" destId="{DB18FD6E-777C-4730-A133-235F50E004B2}" srcOrd="2" destOrd="0" presId="urn:microsoft.com/office/officeart/2005/8/layout/vProcess5"/>
    <dgm:cxn modelId="{58850B6F-0CAD-4AD2-A0CB-EB0EEC54910F}" type="presParOf" srcId="{3A695731-B2D7-406B-A1CB-64367240D5CA}" destId="{A7DA2D26-F7E1-4742-A82F-AC5AE092E3D0}" srcOrd="3" destOrd="0" presId="urn:microsoft.com/office/officeart/2005/8/layout/vProcess5"/>
    <dgm:cxn modelId="{D2A6188B-4DDB-4639-B76B-0C197F7F6696}" type="presParOf" srcId="{3A695731-B2D7-406B-A1CB-64367240D5CA}" destId="{F38E88DB-75A8-4604-8BFE-FBEDCC6C3E1C}" srcOrd="4" destOrd="0" presId="urn:microsoft.com/office/officeart/2005/8/layout/vProcess5"/>
    <dgm:cxn modelId="{ECEFCFFF-270A-4052-8FF6-920A682A640A}" type="presParOf" srcId="{3A695731-B2D7-406B-A1CB-64367240D5CA}" destId="{57F41B97-0A50-4621-AEDF-54DE018E5BFC}" srcOrd="5" destOrd="0" presId="urn:microsoft.com/office/officeart/2005/8/layout/vProcess5"/>
    <dgm:cxn modelId="{6F4950AA-8EC8-4638-AD78-ED417C5D8BEC}" type="presParOf" srcId="{3A695731-B2D7-406B-A1CB-64367240D5CA}" destId="{17DE3EDD-C83F-4E1F-9FC5-A001535385A0}" srcOrd="6" destOrd="0" presId="urn:microsoft.com/office/officeart/2005/8/layout/vProcess5"/>
    <dgm:cxn modelId="{46DA50BC-D67E-4F8B-A9CC-2C9A9D645255}" type="presParOf" srcId="{3A695731-B2D7-406B-A1CB-64367240D5CA}" destId="{AD3F74D3-070C-4A45-B337-4A2C7D54D05A}" srcOrd="7" destOrd="0" presId="urn:microsoft.com/office/officeart/2005/8/layout/vProcess5"/>
    <dgm:cxn modelId="{3A30D904-6E76-4776-8A27-3BE230C69FC1}" type="presParOf" srcId="{3A695731-B2D7-406B-A1CB-64367240D5CA}" destId="{B82A5124-726F-496C-8CE8-87D1D6F05F30}" srcOrd="8" destOrd="0" presId="urn:microsoft.com/office/officeart/2005/8/layout/vProcess5"/>
    <dgm:cxn modelId="{CE6C80A3-ADA9-474D-9C42-81AB10073283}" type="presParOf" srcId="{3A695731-B2D7-406B-A1CB-64367240D5CA}" destId="{6BCB4EAF-0CDE-4247-B441-D19E21392C6E}" srcOrd="9" destOrd="0" presId="urn:microsoft.com/office/officeart/2005/8/layout/vProcess5"/>
    <dgm:cxn modelId="{85C06412-E3A7-4733-A9EB-1077B168FA3E}" type="presParOf" srcId="{3A695731-B2D7-406B-A1CB-64367240D5CA}" destId="{68480F46-2DB7-4EC4-8E8B-C0A39DEA1066}" srcOrd="10" destOrd="0" presId="urn:microsoft.com/office/officeart/2005/8/layout/vProcess5"/>
    <dgm:cxn modelId="{6545FE0C-7CCB-4652-A782-6B5A8F281A46}" type="presParOf" srcId="{3A695731-B2D7-406B-A1CB-64367240D5CA}" destId="{AE1CC760-D17C-42F0-B07F-37ED3D310EC8}" srcOrd="11" destOrd="0" presId="urn:microsoft.com/office/officeart/2005/8/layout/vProcess5"/>
    <dgm:cxn modelId="{78E0D58E-BC04-43E8-A244-14FBC5CAB37D}" type="presParOf" srcId="{3A695731-B2D7-406B-A1CB-64367240D5CA}" destId="{40CA48B7-4E83-4DE5-BA5F-3E2C8DCE7152}" srcOrd="12" destOrd="0" presId="urn:microsoft.com/office/officeart/2005/8/layout/vProcess5"/>
    <dgm:cxn modelId="{40C76A00-71DE-432D-9913-7DAC325348E9}" type="presParOf" srcId="{3A695731-B2D7-406B-A1CB-64367240D5CA}" destId="{BC1E292E-47AC-4E90-96EA-E9C3AEEA7521}" srcOrd="13" destOrd="0" presId="urn:microsoft.com/office/officeart/2005/8/layout/vProcess5"/>
    <dgm:cxn modelId="{19432B42-576F-4821-A286-0652D46B605B}" type="presParOf" srcId="{3A695731-B2D7-406B-A1CB-64367240D5CA}" destId="{51E2165A-4AA2-4236-A045-8800BFD0073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DDF04B66-78E0-4BE0-B8FE-0EFBDD6C5D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000EF-8C59-4A59-9A72-02D5AE89BAA5}">
      <dgm:prSet custT="1"/>
      <dgm:spPr/>
      <dgm:t>
        <a:bodyPr/>
        <a:lstStyle/>
        <a:p>
          <a:r>
            <a:rPr lang="en-US" sz="2200" b="1" dirty="0"/>
            <a:t>Grantee </a:t>
          </a:r>
          <a:r>
            <a:rPr lang="en-US" sz="2200" dirty="0"/>
            <a:t>= The local authority entrusted with the administration of the program in the local community – </a:t>
          </a:r>
          <a:r>
            <a:rPr lang="en-US" sz="2200" b="0" i="1" dirty="0">
              <a:solidFill>
                <a:schemeClr val="tx2"/>
              </a:solidFill>
            </a:rPr>
            <a:t>Tallahassee International Airport</a:t>
          </a:r>
        </a:p>
      </dgm:t>
    </dgm:pt>
    <dgm:pt modelId="{A0BE7DA5-1261-41CE-8175-0B84395F59B1}" type="parTrans" cxnId="{559F7E8F-8CD4-4D0F-A615-1A82BC6ADC15}">
      <dgm:prSet/>
      <dgm:spPr/>
      <dgm:t>
        <a:bodyPr/>
        <a:lstStyle/>
        <a:p>
          <a:endParaRPr lang="en-US"/>
        </a:p>
      </dgm:t>
    </dgm:pt>
    <dgm:pt modelId="{4BBA0799-2422-49DE-95A2-C9D6CFE64FAD}" type="sibTrans" cxnId="{559F7E8F-8CD4-4D0F-A615-1A82BC6ADC15}">
      <dgm:prSet/>
      <dgm:spPr/>
      <dgm:t>
        <a:bodyPr/>
        <a:lstStyle/>
        <a:p>
          <a:endParaRPr lang="en-US"/>
        </a:p>
      </dgm:t>
    </dgm:pt>
    <dgm:pt modelId="{A6C23752-83AA-4D07-9D80-860E9277137F}">
      <dgm:prSet custT="1"/>
      <dgm:spPr/>
      <dgm:t>
        <a:bodyPr/>
        <a:lstStyle/>
        <a:p>
          <a:r>
            <a:rPr lang="en-US" sz="2000" b="1" dirty="0"/>
            <a:t>Operator </a:t>
          </a:r>
          <a:r>
            <a:rPr lang="en-US" sz="2000" dirty="0"/>
            <a:t>= A company that operates under Zone Status, within its own facilities for itself or for the account of others – </a:t>
          </a:r>
          <a:r>
            <a:rPr lang="en-US" sz="2000" b="0" i="1" dirty="0">
              <a:solidFill>
                <a:srgbClr val="006699"/>
              </a:solidFill>
            </a:rPr>
            <a:t>Company, Third-party Logistics Provider </a:t>
          </a:r>
        </a:p>
      </dgm:t>
    </dgm:pt>
    <dgm:pt modelId="{81427B53-43DF-409A-991F-31AF00DB2A47}" type="parTrans" cxnId="{BF68E223-BA14-40B1-A0CF-6AED9EBBA2AD}">
      <dgm:prSet/>
      <dgm:spPr/>
      <dgm:t>
        <a:bodyPr/>
        <a:lstStyle/>
        <a:p>
          <a:endParaRPr lang="en-US"/>
        </a:p>
      </dgm:t>
    </dgm:pt>
    <dgm:pt modelId="{60313034-77A6-45C2-9CE7-ACDB04AE82DA}" type="sibTrans" cxnId="{BF68E223-BA14-40B1-A0CF-6AED9EBBA2AD}">
      <dgm:prSet/>
      <dgm:spPr/>
      <dgm:t>
        <a:bodyPr/>
        <a:lstStyle/>
        <a:p>
          <a:endParaRPr lang="en-US"/>
        </a:p>
      </dgm:t>
    </dgm:pt>
    <dgm:pt modelId="{1BEFED9A-F5F2-4314-BAE7-F430CEEFC9AF}">
      <dgm:prSet custT="1"/>
      <dgm:spPr/>
      <dgm:t>
        <a:bodyPr/>
        <a:lstStyle/>
        <a:p>
          <a:r>
            <a:rPr lang="en-US" sz="2000" b="1" dirty="0"/>
            <a:t>Users</a:t>
          </a:r>
          <a:r>
            <a:rPr lang="en-US" sz="2000" dirty="0"/>
            <a:t> = Companies using the FTZ, either as an Operator or within an Operator’s facility – </a:t>
          </a:r>
          <a:r>
            <a:rPr lang="en-US" sz="2000" i="1" dirty="0">
              <a:solidFill>
                <a:srgbClr val="006699"/>
              </a:solidFill>
            </a:rPr>
            <a:t>Retail, Manufacturing, Distribution and E-Commerce</a:t>
          </a:r>
        </a:p>
      </dgm:t>
    </dgm:pt>
    <dgm:pt modelId="{0850DC01-9764-40D4-B543-71367C673CE9}" type="parTrans" cxnId="{1D7C5C77-92FB-4D0F-A6EA-F857DE2FD0E2}">
      <dgm:prSet/>
      <dgm:spPr/>
      <dgm:t>
        <a:bodyPr/>
        <a:lstStyle/>
        <a:p>
          <a:endParaRPr lang="en-US"/>
        </a:p>
      </dgm:t>
    </dgm:pt>
    <dgm:pt modelId="{9A23E915-3AAD-476B-8E03-FDCDCE40D288}" type="sibTrans" cxnId="{1D7C5C77-92FB-4D0F-A6EA-F857DE2FD0E2}">
      <dgm:prSet/>
      <dgm:spPr/>
      <dgm:t>
        <a:bodyPr/>
        <a:lstStyle/>
        <a:p>
          <a:endParaRPr lang="en-US"/>
        </a:p>
      </dgm:t>
    </dgm:pt>
    <dgm:pt modelId="{9A5555ED-7D2C-48FA-924E-F0B499109DFE}">
      <dgm:prSet custT="1"/>
      <dgm:spPr/>
      <dgm:t>
        <a:bodyPr/>
        <a:lstStyle/>
        <a:p>
          <a:r>
            <a:rPr lang="en-US" sz="2000" b="1" dirty="0"/>
            <a:t>US FTZ Board </a:t>
          </a:r>
          <a:r>
            <a:rPr lang="en-US" sz="2000" dirty="0"/>
            <a:t>= Provides Grant of Authority to Grantees and authorizes FTZ site and production approvals  </a:t>
          </a:r>
          <a:endParaRPr lang="en-US" sz="2000" i="1" dirty="0">
            <a:solidFill>
              <a:srgbClr val="006699"/>
            </a:solidFill>
          </a:endParaRPr>
        </a:p>
      </dgm:t>
    </dgm:pt>
    <dgm:pt modelId="{A854052C-7C3D-4686-BC0E-253AF914D51F}" type="parTrans" cxnId="{5BA60AB8-F7D7-4831-91B7-FDC08C683175}">
      <dgm:prSet/>
      <dgm:spPr/>
      <dgm:t>
        <a:bodyPr/>
        <a:lstStyle/>
        <a:p>
          <a:endParaRPr lang="en-US"/>
        </a:p>
      </dgm:t>
    </dgm:pt>
    <dgm:pt modelId="{3DD862FB-AEC0-48E6-84D0-ED07B933B99A}" type="sibTrans" cxnId="{5BA60AB8-F7D7-4831-91B7-FDC08C683175}">
      <dgm:prSet/>
      <dgm:spPr/>
      <dgm:t>
        <a:bodyPr/>
        <a:lstStyle/>
        <a:p>
          <a:endParaRPr lang="en-US"/>
        </a:p>
      </dgm:t>
    </dgm:pt>
    <dgm:pt modelId="{3221F2AB-D805-4918-BA0F-240ED98CA8AE}">
      <dgm:prSet custT="1"/>
      <dgm:spPr/>
      <dgm:t>
        <a:bodyPr/>
        <a:lstStyle/>
        <a:p>
          <a:r>
            <a:rPr lang="en-US" sz="2000" b="1" dirty="0"/>
            <a:t>US Customs and Border Protection </a:t>
          </a:r>
          <a:r>
            <a:rPr lang="en-US" sz="2000" dirty="0"/>
            <a:t>= All FTZ sites must activate with CBP prior to conducting any Zone activity.  Local CBP offices oversee FTZ Operators to ensure FTZ regulatory compliance.  </a:t>
          </a:r>
        </a:p>
      </dgm:t>
    </dgm:pt>
    <dgm:pt modelId="{69425A81-C9A7-48F7-BA8A-2A3E2EFAE6B0}" type="parTrans" cxnId="{6D3C2BE8-B051-43B1-953A-8C46C1AD47D9}">
      <dgm:prSet/>
      <dgm:spPr/>
      <dgm:t>
        <a:bodyPr/>
        <a:lstStyle/>
        <a:p>
          <a:endParaRPr lang="en-US"/>
        </a:p>
      </dgm:t>
    </dgm:pt>
    <dgm:pt modelId="{A258E5F3-6B0A-4A68-8374-A3019A22567D}" type="sibTrans" cxnId="{6D3C2BE8-B051-43B1-953A-8C46C1AD47D9}">
      <dgm:prSet/>
      <dgm:spPr/>
      <dgm:t>
        <a:bodyPr/>
        <a:lstStyle/>
        <a:p>
          <a:endParaRPr lang="en-US"/>
        </a:p>
      </dgm:t>
    </dgm:pt>
    <dgm:pt modelId="{6A8A814D-D625-441F-9769-01E8CAFE9464}" type="pres">
      <dgm:prSet presAssocID="{DDF04B66-78E0-4BE0-B8FE-0EFBDD6C5DE6}" presName="vert0" presStyleCnt="0">
        <dgm:presLayoutVars>
          <dgm:dir/>
          <dgm:animOne val="branch"/>
          <dgm:animLvl val="lvl"/>
        </dgm:presLayoutVars>
      </dgm:prSet>
      <dgm:spPr/>
    </dgm:pt>
    <dgm:pt modelId="{91544E92-489D-48DE-A2F1-9E06A20AE8A8}" type="pres">
      <dgm:prSet presAssocID="{1E3000EF-8C59-4A59-9A72-02D5AE89BAA5}" presName="thickLine" presStyleLbl="alignNode1" presStyleIdx="0" presStyleCnt="5"/>
      <dgm:spPr/>
    </dgm:pt>
    <dgm:pt modelId="{890F5648-A478-4E0B-BCF3-7E60DA81FAB2}" type="pres">
      <dgm:prSet presAssocID="{1E3000EF-8C59-4A59-9A72-02D5AE89BAA5}" presName="horz1" presStyleCnt="0"/>
      <dgm:spPr/>
    </dgm:pt>
    <dgm:pt modelId="{A509B0FD-45D0-4677-9D88-EA6F4ED9CB97}" type="pres">
      <dgm:prSet presAssocID="{1E3000EF-8C59-4A59-9A72-02D5AE89BAA5}" presName="tx1" presStyleLbl="revTx" presStyleIdx="0" presStyleCnt="5"/>
      <dgm:spPr/>
    </dgm:pt>
    <dgm:pt modelId="{12C91D1F-799C-4292-9198-A887E0A3EEF4}" type="pres">
      <dgm:prSet presAssocID="{1E3000EF-8C59-4A59-9A72-02D5AE89BAA5}" presName="vert1" presStyleCnt="0"/>
      <dgm:spPr/>
    </dgm:pt>
    <dgm:pt modelId="{87013011-1864-46E2-9409-315A20D22C18}" type="pres">
      <dgm:prSet presAssocID="{A6C23752-83AA-4D07-9D80-860E9277137F}" presName="thickLine" presStyleLbl="alignNode1" presStyleIdx="1" presStyleCnt="5" custLinFactNeighborY="-38.185%"/>
      <dgm:spPr/>
    </dgm:pt>
    <dgm:pt modelId="{C92AFF1F-3292-4837-8BF4-0918BF175839}" type="pres">
      <dgm:prSet presAssocID="{A6C23752-83AA-4D07-9D80-860E9277137F}" presName="horz1" presStyleCnt="0"/>
      <dgm:spPr/>
    </dgm:pt>
    <dgm:pt modelId="{F7CB3407-6FE0-40F9-8C10-DEAB45A036F2}" type="pres">
      <dgm:prSet presAssocID="{A6C23752-83AA-4D07-9D80-860E9277137F}" presName="tx1" presStyleLbl="revTx" presStyleIdx="1" presStyleCnt="5" custScaleY="77.8%" custLinFactNeighborX="1.408%" custLinFactNeighborY="-29.708%"/>
      <dgm:spPr/>
    </dgm:pt>
    <dgm:pt modelId="{A3868C18-01B0-4A52-82D6-13B25BFA1FD3}" type="pres">
      <dgm:prSet presAssocID="{A6C23752-83AA-4D07-9D80-860E9277137F}" presName="vert1" presStyleCnt="0"/>
      <dgm:spPr/>
    </dgm:pt>
    <dgm:pt modelId="{EE8175B4-9687-446F-A5C1-35944809B3E4}" type="pres">
      <dgm:prSet presAssocID="{1BEFED9A-F5F2-4314-BAE7-F430CEEFC9AF}" presName="thickLine" presStyleLbl="alignNode1" presStyleIdx="2" presStyleCnt="5" custLinFactNeighborY="-39.839%"/>
      <dgm:spPr/>
    </dgm:pt>
    <dgm:pt modelId="{18940195-4F69-4D4F-8618-5EB8D9D61222}" type="pres">
      <dgm:prSet presAssocID="{1BEFED9A-F5F2-4314-BAE7-F430CEEFC9AF}" presName="horz1" presStyleCnt="0"/>
      <dgm:spPr/>
    </dgm:pt>
    <dgm:pt modelId="{75222402-FBF2-4E9B-9302-D91546B0D2C1}" type="pres">
      <dgm:prSet presAssocID="{1BEFED9A-F5F2-4314-BAE7-F430CEEFC9AF}" presName="tx1" presStyleLbl="revTx" presStyleIdx="2" presStyleCnt="5" custScaleY="69.684%" custLinFactNeighborY="-23.072%"/>
      <dgm:spPr/>
    </dgm:pt>
    <dgm:pt modelId="{B7882B29-D81D-470B-9DCA-57999191320F}" type="pres">
      <dgm:prSet presAssocID="{1BEFED9A-F5F2-4314-BAE7-F430CEEFC9AF}" presName="vert1" presStyleCnt="0"/>
      <dgm:spPr/>
    </dgm:pt>
    <dgm:pt modelId="{B70247BF-7CF3-408A-B58F-AA9D7AB643A3}" type="pres">
      <dgm:prSet presAssocID="{9A5555ED-7D2C-48FA-924E-F0B499109DFE}" presName="thickLine" presStyleLbl="alignNode1" presStyleIdx="3" presStyleCnt="5" custLinFactNeighborY="-46.593%"/>
      <dgm:spPr/>
    </dgm:pt>
    <dgm:pt modelId="{D2C7C3FA-DB05-4CC0-9F86-A9232EDB55A8}" type="pres">
      <dgm:prSet presAssocID="{9A5555ED-7D2C-48FA-924E-F0B499109DFE}" presName="horz1" presStyleCnt="0"/>
      <dgm:spPr/>
    </dgm:pt>
    <dgm:pt modelId="{CD7A1E65-F562-46FE-B09D-67025CC7A5AF}" type="pres">
      <dgm:prSet presAssocID="{9A5555ED-7D2C-48FA-924E-F0B499109DFE}" presName="tx1" presStyleLbl="revTx" presStyleIdx="3" presStyleCnt="5" custScaleY="58.127%" custLinFactNeighborY="-22.392%"/>
      <dgm:spPr/>
    </dgm:pt>
    <dgm:pt modelId="{721A9576-0164-472A-A5C3-3272DF11DA1D}" type="pres">
      <dgm:prSet presAssocID="{9A5555ED-7D2C-48FA-924E-F0B499109DFE}" presName="vert1" presStyleCnt="0"/>
      <dgm:spPr/>
    </dgm:pt>
    <dgm:pt modelId="{67ECD67A-7F9A-4C10-9FD9-A21764B7D2C6}" type="pres">
      <dgm:prSet presAssocID="{3221F2AB-D805-4918-BA0F-240ED98CA8AE}" presName="thickLine" presStyleLbl="alignNode1" presStyleIdx="4" presStyleCnt="5" custLinFactNeighborY="-30.414%"/>
      <dgm:spPr/>
    </dgm:pt>
    <dgm:pt modelId="{18CAA17C-F50C-40EA-85B7-6259691C6FD8}" type="pres">
      <dgm:prSet presAssocID="{3221F2AB-D805-4918-BA0F-240ED98CA8AE}" presName="horz1" presStyleCnt="0"/>
      <dgm:spPr/>
    </dgm:pt>
    <dgm:pt modelId="{7C6F6855-5CA2-4142-B78D-6BF20127BECC}" type="pres">
      <dgm:prSet presAssocID="{3221F2AB-D805-4918-BA0F-240ED98CA8AE}" presName="tx1" presStyleLbl="revTx" presStyleIdx="4" presStyleCnt="5" custScaleY="55.445%" custLinFactNeighborX="1.408%" custLinFactNeighborY="-12.458%"/>
      <dgm:spPr/>
    </dgm:pt>
    <dgm:pt modelId="{9E68BEE7-E476-4EC6-A8BD-158C23AA560F}" type="pres">
      <dgm:prSet presAssocID="{3221F2AB-D805-4918-BA0F-240ED98CA8AE}" presName="vert1" presStyleCnt="0"/>
      <dgm:spPr/>
    </dgm:pt>
  </dgm:ptLst>
  <dgm:cxnLst>
    <dgm:cxn modelId="{BF68E223-BA14-40B1-A0CF-6AED9EBBA2AD}" srcId="{DDF04B66-78E0-4BE0-B8FE-0EFBDD6C5DE6}" destId="{A6C23752-83AA-4D07-9D80-860E9277137F}" srcOrd="1" destOrd="0" parTransId="{81427B53-43DF-409A-991F-31AF00DB2A47}" sibTransId="{60313034-77A6-45C2-9CE7-ACDB04AE82DA}"/>
    <dgm:cxn modelId="{565CD95B-E280-476E-AD18-073015E0888E}" type="presOf" srcId="{3221F2AB-D805-4918-BA0F-240ED98CA8AE}" destId="{7C6F6855-5CA2-4142-B78D-6BF20127BECC}" srcOrd="0" destOrd="0" presId="urn:microsoft.com/office/officeart/2008/layout/LinedList"/>
    <dgm:cxn modelId="{3BF6ED75-827B-4BC6-8199-6940E9D2A627}" type="presOf" srcId="{A6C23752-83AA-4D07-9D80-860E9277137F}" destId="{F7CB3407-6FE0-40F9-8C10-DEAB45A036F2}" srcOrd="0" destOrd="0" presId="urn:microsoft.com/office/officeart/2008/layout/LinedList"/>
    <dgm:cxn modelId="{1D7C5C77-92FB-4D0F-A6EA-F857DE2FD0E2}" srcId="{DDF04B66-78E0-4BE0-B8FE-0EFBDD6C5DE6}" destId="{1BEFED9A-F5F2-4314-BAE7-F430CEEFC9AF}" srcOrd="2" destOrd="0" parTransId="{0850DC01-9764-40D4-B543-71367C673CE9}" sibTransId="{9A23E915-3AAD-476B-8E03-FDCDCE40D288}"/>
    <dgm:cxn modelId="{80A7308A-E631-4F06-8AF2-DB06C8E62A68}" type="presOf" srcId="{1BEFED9A-F5F2-4314-BAE7-F430CEEFC9AF}" destId="{75222402-FBF2-4E9B-9302-D91546B0D2C1}" srcOrd="0" destOrd="0" presId="urn:microsoft.com/office/officeart/2008/layout/LinedList"/>
    <dgm:cxn modelId="{559F7E8F-8CD4-4D0F-A615-1A82BC6ADC15}" srcId="{DDF04B66-78E0-4BE0-B8FE-0EFBDD6C5DE6}" destId="{1E3000EF-8C59-4A59-9A72-02D5AE89BAA5}" srcOrd="0" destOrd="0" parTransId="{A0BE7DA5-1261-41CE-8175-0B84395F59B1}" sibTransId="{4BBA0799-2422-49DE-95A2-C9D6CFE64FAD}"/>
    <dgm:cxn modelId="{A5DF419E-2F4F-4D5D-BC81-210F76C94EB5}" type="presOf" srcId="{9A5555ED-7D2C-48FA-924E-F0B499109DFE}" destId="{CD7A1E65-F562-46FE-B09D-67025CC7A5AF}" srcOrd="0" destOrd="0" presId="urn:microsoft.com/office/officeart/2008/layout/LinedList"/>
    <dgm:cxn modelId="{5BA60AB8-F7D7-4831-91B7-FDC08C683175}" srcId="{DDF04B66-78E0-4BE0-B8FE-0EFBDD6C5DE6}" destId="{9A5555ED-7D2C-48FA-924E-F0B499109DFE}" srcOrd="3" destOrd="0" parTransId="{A854052C-7C3D-4686-BC0E-253AF914D51F}" sibTransId="{3DD862FB-AEC0-48E6-84D0-ED07B933B99A}"/>
    <dgm:cxn modelId="{E57FE4C4-9583-4D4B-B352-A6A1C3C28DE9}" type="presOf" srcId="{DDF04B66-78E0-4BE0-B8FE-0EFBDD6C5DE6}" destId="{6A8A814D-D625-441F-9769-01E8CAFE9464}" srcOrd="0" destOrd="0" presId="urn:microsoft.com/office/officeart/2008/layout/LinedList"/>
    <dgm:cxn modelId="{6D3C2BE8-B051-43B1-953A-8C46C1AD47D9}" srcId="{DDF04B66-78E0-4BE0-B8FE-0EFBDD6C5DE6}" destId="{3221F2AB-D805-4918-BA0F-240ED98CA8AE}" srcOrd="4" destOrd="0" parTransId="{69425A81-C9A7-48F7-BA8A-2A3E2EFAE6B0}" sibTransId="{A258E5F3-6B0A-4A68-8374-A3019A22567D}"/>
    <dgm:cxn modelId="{AB8F22ED-BA90-46B0-BBC6-897AF2BB32DF}" type="presOf" srcId="{1E3000EF-8C59-4A59-9A72-02D5AE89BAA5}" destId="{A509B0FD-45D0-4677-9D88-EA6F4ED9CB97}" srcOrd="0" destOrd="0" presId="urn:microsoft.com/office/officeart/2008/layout/LinedList"/>
    <dgm:cxn modelId="{EE44845A-3A80-4AEF-845C-5C7447313D84}" type="presParOf" srcId="{6A8A814D-D625-441F-9769-01E8CAFE9464}" destId="{91544E92-489D-48DE-A2F1-9E06A20AE8A8}" srcOrd="0" destOrd="0" presId="urn:microsoft.com/office/officeart/2008/layout/LinedList"/>
    <dgm:cxn modelId="{504AF198-8913-4C2D-8480-E3372C391CDA}" type="presParOf" srcId="{6A8A814D-D625-441F-9769-01E8CAFE9464}" destId="{890F5648-A478-4E0B-BCF3-7E60DA81FAB2}" srcOrd="1" destOrd="0" presId="urn:microsoft.com/office/officeart/2008/layout/LinedList"/>
    <dgm:cxn modelId="{9943CEB6-A9F1-480C-9B98-3B392CB8BCCA}" type="presParOf" srcId="{890F5648-A478-4E0B-BCF3-7E60DA81FAB2}" destId="{A509B0FD-45D0-4677-9D88-EA6F4ED9CB97}" srcOrd="0" destOrd="0" presId="urn:microsoft.com/office/officeart/2008/layout/LinedList"/>
    <dgm:cxn modelId="{FB6BBEFB-CBB1-4DDD-A8CE-764BA125C51E}" type="presParOf" srcId="{890F5648-A478-4E0B-BCF3-7E60DA81FAB2}" destId="{12C91D1F-799C-4292-9198-A887E0A3EEF4}" srcOrd="1" destOrd="0" presId="urn:microsoft.com/office/officeart/2008/layout/LinedList"/>
    <dgm:cxn modelId="{5DEFEF2F-5B45-4CDE-8538-6FD1CB82416D}" type="presParOf" srcId="{6A8A814D-D625-441F-9769-01E8CAFE9464}" destId="{87013011-1864-46E2-9409-315A20D22C18}" srcOrd="2" destOrd="0" presId="urn:microsoft.com/office/officeart/2008/layout/LinedList"/>
    <dgm:cxn modelId="{DAC3B5F0-797E-45B6-8D0B-BB9A559A9E44}" type="presParOf" srcId="{6A8A814D-D625-441F-9769-01E8CAFE9464}" destId="{C92AFF1F-3292-4837-8BF4-0918BF175839}" srcOrd="3" destOrd="0" presId="urn:microsoft.com/office/officeart/2008/layout/LinedList"/>
    <dgm:cxn modelId="{BFBC40BA-DE21-4F00-B5B3-3D066E651227}" type="presParOf" srcId="{C92AFF1F-3292-4837-8BF4-0918BF175839}" destId="{F7CB3407-6FE0-40F9-8C10-DEAB45A036F2}" srcOrd="0" destOrd="0" presId="urn:microsoft.com/office/officeart/2008/layout/LinedList"/>
    <dgm:cxn modelId="{CDABF70D-6447-4D2B-9E29-BC99A320B431}" type="presParOf" srcId="{C92AFF1F-3292-4837-8BF4-0918BF175839}" destId="{A3868C18-01B0-4A52-82D6-13B25BFA1FD3}" srcOrd="1" destOrd="0" presId="urn:microsoft.com/office/officeart/2008/layout/LinedList"/>
    <dgm:cxn modelId="{3C5C4907-8CF6-42CE-B897-1B76032F2B8A}" type="presParOf" srcId="{6A8A814D-D625-441F-9769-01E8CAFE9464}" destId="{EE8175B4-9687-446F-A5C1-35944809B3E4}" srcOrd="4" destOrd="0" presId="urn:microsoft.com/office/officeart/2008/layout/LinedList"/>
    <dgm:cxn modelId="{9EF523C0-1048-42CF-943B-D17B5368F1C8}" type="presParOf" srcId="{6A8A814D-D625-441F-9769-01E8CAFE9464}" destId="{18940195-4F69-4D4F-8618-5EB8D9D61222}" srcOrd="5" destOrd="0" presId="urn:microsoft.com/office/officeart/2008/layout/LinedList"/>
    <dgm:cxn modelId="{21C1D465-F0B9-4503-91B2-246FBF96C765}" type="presParOf" srcId="{18940195-4F69-4D4F-8618-5EB8D9D61222}" destId="{75222402-FBF2-4E9B-9302-D91546B0D2C1}" srcOrd="0" destOrd="0" presId="urn:microsoft.com/office/officeart/2008/layout/LinedList"/>
    <dgm:cxn modelId="{F2AAA8E8-51DE-452E-90A8-C3ECF6ACA698}" type="presParOf" srcId="{18940195-4F69-4D4F-8618-5EB8D9D61222}" destId="{B7882B29-D81D-470B-9DCA-57999191320F}" srcOrd="1" destOrd="0" presId="urn:microsoft.com/office/officeart/2008/layout/LinedList"/>
    <dgm:cxn modelId="{C8B1A438-70E6-4B26-BA1B-F28B6739477C}" type="presParOf" srcId="{6A8A814D-D625-441F-9769-01E8CAFE9464}" destId="{B70247BF-7CF3-408A-B58F-AA9D7AB643A3}" srcOrd="6" destOrd="0" presId="urn:microsoft.com/office/officeart/2008/layout/LinedList"/>
    <dgm:cxn modelId="{4D26763A-305F-484C-A332-B24DF8E1C6BC}" type="presParOf" srcId="{6A8A814D-D625-441F-9769-01E8CAFE9464}" destId="{D2C7C3FA-DB05-4CC0-9F86-A9232EDB55A8}" srcOrd="7" destOrd="0" presId="urn:microsoft.com/office/officeart/2008/layout/LinedList"/>
    <dgm:cxn modelId="{B5AD7A6B-91A9-436F-94FB-5808B7D06630}" type="presParOf" srcId="{D2C7C3FA-DB05-4CC0-9F86-A9232EDB55A8}" destId="{CD7A1E65-F562-46FE-B09D-67025CC7A5AF}" srcOrd="0" destOrd="0" presId="urn:microsoft.com/office/officeart/2008/layout/LinedList"/>
    <dgm:cxn modelId="{CF478507-29A0-41E5-9540-A9153419E7B8}" type="presParOf" srcId="{D2C7C3FA-DB05-4CC0-9F86-A9232EDB55A8}" destId="{721A9576-0164-472A-A5C3-3272DF11DA1D}" srcOrd="1" destOrd="0" presId="urn:microsoft.com/office/officeart/2008/layout/LinedList"/>
    <dgm:cxn modelId="{639CBC37-956E-4ABC-B93C-B8AB667ABCA7}" type="presParOf" srcId="{6A8A814D-D625-441F-9769-01E8CAFE9464}" destId="{67ECD67A-7F9A-4C10-9FD9-A21764B7D2C6}" srcOrd="8" destOrd="0" presId="urn:microsoft.com/office/officeart/2008/layout/LinedList"/>
    <dgm:cxn modelId="{2A3C40FE-6582-441D-A148-D7B3B3CD9F1A}" type="presParOf" srcId="{6A8A814D-D625-441F-9769-01E8CAFE9464}" destId="{18CAA17C-F50C-40EA-85B7-6259691C6FD8}" srcOrd="9" destOrd="0" presId="urn:microsoft.com/office/officeart/2008/layout/LinedList"/>
    <dgm:cxn modelId="{A5BA1E47-2938-45C5-8964-6446B8AF402A}" type="presParOf" srcId="{18CAA17C-F50C-40EA-85B7-6259691C6FD8}" destId="{7C6F6855-5CA2-4142-B78D-6BF20127BECC}" srcOrd="0" destOrd="0" presId="urn:microsoft.com/office/officeart/2008/layout/LinedList"/>
    <dgm:cxn modelId="{161CCC62-6AA1-4334-8537-0FCF1377E0F3}" type="presParOf" srcId="{18CAA17C-F50C-40EA-85B7-6259691C6FD8}" destId="{9E68BEE7-E476-4EC6-A8BD-158C23AA560F}" srcOrd="1" destOrd="0" presId="urn:microsoft.com/office/officeart/2008/layout/LinedList"/>
  </dgm:cxnLst>
  <dgm:bg/>
  <dgm:whole>
    <a:ln w="28575"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5A91C3DA-A141-4958-9C0C-640A8F64D4DB}">
      <dsp:nvSpPr>
        <dsp:cNvPr id="0" name=""/>
        <dsp:cNvSpPr/>
      </dsp:nvSpPr>
      <dsp:spPr>
        <a:xfrm>
          <a:off x="0" y="0"/>
          <a:ext cx="5632704" cy="842391"/>
        </a:xfrm>
        <a:prstGeom prst="roundRect">
          <a:avLst>
            <a:gd name="adj" fmla="val 10000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400" b="1" kern="1200" dirty="0"/>
            <a:t>Foreign-Trade Zone (FTZ) Program History and Structure</a:t>
          </a:r>
        </a:p>
      </dsp:txBody>
      <dsp:txXfrm>
        <a:off x="24673" y="24673"/>
        <a:ext cx="4625138" cy="793045"/>
      </dsp:txXfrm>
    </dsp:sp>
    <dsp:sp modelId="{DB18FD6E-777C-4730-A133-235F50E004B2}">
      <dsp:nvSpPr>
        <dsp:cNvPr id="0" name=""/>
        <dsp:cNvSpPr/>
      </dsp:nvSpPr>
      <dsp:spPr>
        <a:xfrm>
          <a:off x="420624" y="959389"/>
          <a:ext cx="5632704" cy="842391"/>
        </a:xfrm>
        <a:prstGeom prst="roundRect">
          <a:avLst>
            <a:gd name="adj" fmla="val 10000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400" b="1" kern="1200" dirty="0"/>
            <a:t>Zone Design and Service Area</a:t>
          </a:r>
        </a:p>
      </dsp:txBody>
      <dsp:txXfrm>
        <a:off x="445297" y="984062"/>
        <a:ext cx="4615179" cy="793044"/>
      </dsp:txXfrm>
    </dsp:sp>
    <dsp:sp modelId="{A7DA2D26-F7E1-4742-A82F-AC5AE092E3D0}">
      <dsp:nvSpPr>
        <dsp:cNvPr id="0" name=""/>
        <dsp:cNvSpPr/>
      </dsp:nvSpPr>
      <dsp:spPr>
        <a:xfrm>
          <a:off x="841247" y="1918779"/>
          <a:ext cx="5632704" cy="842391"/>
        </a:xfrm>
        <a:prstGeom prst="roundRect">
          <a:avLst>
            <a:gd name="adj" fmla="val 10000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400" b="1" kern="1200" dirty="0"/>
            <a:t>FTZ Sites, Activities, Benefits</a:t>
          </a:r>
        </a:p>
      </dsp:txBody>
      <dsp:txXfrm>
        <a:off x="865920" y="1943452"/>
        <a:ext cx="4615179" cy="793045"/>
      </dsp:txXfrm>
    </dsp:sp>
    <dsp:sp modelId="{F38E88DB-75A8-4604-8BFE-FBEDCC6C3E1C}">
      <dsp:nvSpPr>
        <dsp:cNvPr id="0" name=""/>
        <dsp:cNvSpPr/>
      </dsp:nvSpPr>
      <dsp:spPr>
        <a:xfrm>
          <a:off x="1261871" y="2878169"/>
          <a:ext cx="5632704" cy="842391"/>
        </a:xfrm>
        <a:prstGeom prst="roundRect">
          <a:avLst>
            <a:gd name="adj" fmla="val 10000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400" b="1" kern="1200"/>
            <a:t>Top Prospects</a:t>
          </a:r>
        </a:p>
      </dsp:txBody>
      <dsp:txXfrm>
        <a:off x="1286544" y="2902842"/>
        <a:ext cx="4615179" cy="793045"/>
      </dsp:txXfrm>
    </dsp:sp>
    <dsp:sp modelId="{57F41B97-0A50-4621-AEDF-54DE018E5BFC}">
      <dsp:nvSpPr>
        <dsp:cNvPr id="0" name=""/>
        <dsp:cNvSpPr/>
      </dsp:nvSpPr>
      <dsp:spPr>
        <a:xfrm>
          <a:off x="1682495" y="3837559"/>
          <a:ext cx="5632704" cy="842391"/>
        </a:xfrm>
        <a:prstGeom prst="roundRect">
          <a:avLst>
            <a:gd name="adj" fmla="val 10000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400" b="1" kern="1200"/>
            <a:t>Next Steps</a:t>
          </a:r>
        </a:p>
      </dsp:txBody>
      <dsp:txXfrm>
        <a:off x="1707168" y="3862232"/>
        <a:ext cx="4615179" cy="793044"/>
      </dsp:txXfrm>
    </dsp:sp>
    <dsp:sp modelId="{17DE3EDD-C83F-4E1F-9FC5-A001535385A0}">
      <dsp:nvSpPr>
        <dsp:cNvPr id="0" name=""/>
        <dsp:cNvSpPr/>
      </dsp:nvSpPr>
      <dsp:spPr>
        <a:xfrm>
          <a:off x="5138930" y="615413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rgbClr val="C00000"/>
        </a:solidFill>
        <a:ln w="25400" cap="flat" cmpd="sng" algn="ctr">
          <a:solidFill>
            <a:schemeClr val="accent1">
              <a:alpha val="90%"/>
              <a:tint val="40%"/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endParaRPr lang="en-US" sz="2400" kern="1200"/>
        </a:p>
      </dsp:txBody>
      <dsp:txXfrm>
        <a:off x="5262130" y="615413"/>
        <a:ext cx="301154" cy="412034"/>
      </dsp:txXfrm>
    </dsp:sp>
    <dsp:sp modelId="{AD3F74D3-070C-4A45-B337-4A2C7D54D05A}">
      <dsp:nvSpPr>
        <dsp:cNvPr id="0" name=""/>
        <dsp:cNvSpPr/>
      </dsp:nvSpPr>
      <dsp:spPr>
        <a:xfrm>
          <a:off x="5559554" y="1574803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rgbClr val="C00000"/>
        </a:solidFill>
        <a:ln w="25400" cap="flat" cmpd="sng" algn="ctr">
          <a:solidFill>
            <a:schemeClr val="accent1">
              <a:alpha val="90%"/>
              <a:tint val="40%"/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endParaRPr lang="en-US" sz="2400" kern="1200"/>
        </a:p>
      </dsp:txBody>
      <dsp:txXfrm>
        <a:off x="5682754" y="1574803"/>
        <a:ext cx="301154" cy="412034"/>
      </dsp:txXfrm>
    </dsp:sp>
    <dsp:sp modelId="{B82A5124-726F-496C-8CE8-87D1D6F05F30}">
      <dsp:nvSpPr>
        <dsp:cNvPr id="0" name=""/>
        <dsp:cNvSpPr/>
      </dsp:nvSpPr>
      <dsp:spPr>
        <a:xfrm>
          <a:off x="5980178" y="2520153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rgbClr val="C00000"/>
        </a:solidFill>
        <a:ln w="25400" cap="flat" cmpd="sng" algn="ctr">
          <a:solidFill>
            <a:schemeClr val="accent1">
              <a:alpha val="90%"/>
              <a:tint val="40%"/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endParaRPr lang="en-US" sz="2400" kern="1200"/>
        </a:p>
      </dsp:txBody>
      <dsp:txXfrm>
        <a:off x="6103378" y="2520153"/>
        <a:ext cx="301154" cy="412034"/>
      </dsp:txXfrm>
    </dsp:sp>
    <dsp:sp modelId="{6BCB4EAF-0CDE-4247-B441-D19E21392C6E}">
      <dsp:nvSpPr>
        <dsp:cNvPr id="0" name=""/>
        <dsp:cNvSpPr/>
      </dsp:nvSpPr>
      <dsp:spPr>
        <a:xfrm>
          <a:off x="6400802" y="3488902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rgbClr val="C00000"/>
        </a:solidFill>
        <a:ln w="25400" cap="flat" cmpd="sng" algn="ctr">
          <a:solidFill>
            <a:schemeClr val="accent1">
              <a:alpha val="90%"/>
              <a:tint val="40%"/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endParaRPr lang="en-US" sz="2400" kern="1200"/>
        </a:p>
      </dsp:txBody>
      <dsp:txXfrm>
        <a:off x="6524002" y="3488902"/>
        <a:ext cx="301154" cy="412034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1544E92-489D-48DE-A2F1-9E06A20AE8A8}">
      <dsp:nvSpPr>
        <dsp:cNvPr id="0" name=""/>
        <dsp:cNvSpPr/>
      </dsp:nvSpPr>
      <dsp:spPr>
        <a:xfrm>
          <a:off x="0" y="1278"/>
          <a:ext cx="5638800" cy="0"/>
        </a:xfrm>
        <a:prstGeom prst="line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509B0FD-45D0-4677-9D88-EA6F4ED9CB97}">
      <dsp:nvSpPr>
        <dsp:cNvPr id="0" name=""/>
        <dsp:cNvSpPr/>
      </dsp:nvSpPr>
      <dsp:spPr>
        <a:xfrm>
          <a:off x="0" y="1278"/>
          <a:ext cx="5638800" cy="1784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200" b="1" kern="1200" dirty="0"/>
            <a:t>Grantee </a:t>
          </a:r>
          <a:r>
            <a:rPr lang="en-US" sz="2200" kern="1200" dirty="0"/>
            <a:t>= The local authority entrusted with the administration of the program in the local community – </a:t>
          </a:r>
          <a:r>
            <a:rPr lang="en-US" sz="2200" b="0" i="1" kern="1200" dirty="0">
              <a:solidFill>
                <a:schemeClr val="tx2"/>
              </a:solidFill>
            </a:rPr>
            <a:t>Tallahassee International Airport</a:t>
          </a:r>
        </a:p>
      </dsp:txBody>
      <dsp:txXfrm>
        <a:off x="0" y="1278"/>
        <a:ext cx="5638800" cy="1784084"/>
      </dsp:txXfrm>
    </dsp:sp>
    <dsp:sp modelId="{87013011-1864-46E2-9409-315A20D22C18}">
      <dsp:nvSpPr>
        <dsp:cNvPr id="0" name=""/>
        <dsp:cNvSpPr/>
      </dsp:nvSpPr>
      <dsp:spPr>
        <a:xfrm>
          <a:off x="0" y="1255348"/>
          <a:ext cx="5638800" cy="0"/>
        </a:xfrm>
        <a:prstGeom prst="line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7CB3407-6FE0-40F9-8C10-DEAB45A036F2}">
      <dsp:nvSpPr>
        <dsp:cNvPr id="0" name=""/>
        <dsp:cNvSpPr/>
      </dsp:nvSpPr>
      <dsp:spPr>
        <a:xfrm>
          <a:off x="0" y="1255347"/>
          <a:ext cx="5638800" cy="138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000" b="1" kern="1200" dirty="0"/>
            <a:t>Operator </a:t>
          </a:r>
          <a:r>
            <a:rPr lang="en-US" sz="2000" kern="1200" dirty="0"/>
            <a:t>= A company that operates under Zone Status, within its own facilities for itself or for the account of others – </a:t>
          </a:r>
          <a:r>
            <a:rPr lang="en-US" sz="2000" b="0" i="1" kern="1200" dirty="0">
              <a:solidFill>
                <a:srgbClr val="006699"/>
              </a:solidFill>
            </a:rPr>
            <a:t>Company, Third-party Logistics Provider </a:t>
          </a:r>
        </a:p>
      </dsp:txBody>
      <dsp:txXfrm>
        <a:off x="0" y="1255347"/>
        <a:ext cx="5638800" cy="1388018"/>
      </dsp:txXfrm>
    </dsp:sp>
    <dsp:sp modelId="{EE8175B4-9687-446F-A5C1-35944809B3E4}">
      <dsp:nvSpPr>
        <dsp:cNvPr id="0" name=""/>
        <dsp:cNvSpPr/>
      </dsp:nvSpPr>
      <dsp:spPr>
        <a:xfrm>
          <a:off x="0" y="2678094"/>
          <a:ext cx="5638800" cy="0"/>
        </a:xfrm>
        <a:prstGeom prst="line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5222402-FBF2-4E9B-9302-D91546B0D2C1}">
      <dsp:nvSpPr>
        <dsp:cNvPr id="0" name=""/>
        <dsp:cNvSpPr/>
      </dsp:nvSpPr>
      <dsp:spPr>
        <a:xfrm>
          <a:off x="0" y="2761757"/>
          <a:ext cx="5638800" cy="124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000" b="1" kern="1200" dirty="0"/>
            <a:t>Users</a:t>
          </a:r>
          <a:r>
            <a:rPr lang="en-US" sz="2000" kern="1200" dirty="0"/>
            <a:t> = Companies using the FTZ, either as an Operator or within an Operator’s facility – </a:t>
          </a:r>
          <a:r>
            <a:rPr lang="en-US" sz="2000" i="1" kern="1200" dirty="0">
              <a:solidFill>
                <a:srgbClr val="006699"/>
              </a:solidFill>
            </a:rPr>
            <a:t>Retail, Manufacturing, Distribution and E-Commerce</a:t>
          </a:r>
        </a:p>
      </dsp:txBody>
      <dsp:txXfrm>
        <a:off x="0" y="2761757"/>
        <a:ext cx="5638800" cy="1243221"/>
      </dsp:txXfrm>
    </dsp:sp>
    <dsp:sp modelId="{B70247BF-7CF3-408A-B58F-AA9D7AB643A3}">
      <dsp:nvSpPr>
        <dsp:cNvPr id="0" name=""/>
        <dsp:cNvSpPr/>
      </dsp:nvSpPr>
      <dsp:spPr>
        <a:xfrm>
          <a:off x="0" y="3933417"/>
          <a:ext cx="5638800" cy="0"/>
        </a:xfrm>
        <a:prstGeom prst="line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CD7A1E65-F562-46FE-B09D-67025CC7A5AF}">
      <dsp:nvSpPr>
        <dsp:cNvPr id="0" name=""/>
        <dsp:cNvSpPr/>
      </dsp:nvSpPr>
      <dsp:spPr>
        <a:xfrm>
          <a:off x="0" y="4017110"/>
          <a:ext cx="5638800" cy="103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000" b="1" kern="1200" dirty="0"/>
            <a:t>US FTZ Board </a:t>
          </a:r>
          <a:r>
            <a:rPr lang="en-US" sz="2000" kern="1200" dirty="0"/>
            <a:t>= Provides Grant of Authority to Grantees and authorizes FTZ site and production approvals  </a:t>
          </a:r>
          <a:endParaRPr lang="en-US" sz="2000" i="1" kern="1200" dirty="0">
            <a:solidFill>
              <a:srgbClr val="006699"/>
            </a:solidFill>
          </a:endParaRPr>
        </a:p>
      </dsp:txBody>
      <dsp:txXfrm>
        <a:off x="0" y="4017110"/>
        <a:ext cx="5638800" cy="1037035"/>
      </dsp:txXfrm>
    </dsp:sp>
    <dsp:sp modelId="{67ECD67A-7F9A-4C10-9FD9-A21764B7D2C6}">
      <dsp:nvSpPr>
        <dsp:cNvPr id="0" name=""/>
        <dsp:cNvSpPr/>
      </dsp:nvSpPr>
      <dsp:spPr>
        <a:xfrm>
          <a:off x="0" y="5152786"/>
          <a:ext cx="5638800" cy="0"/>
        </a:xfrm>
        <a:prstGeom prst="line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C6F6855-5CA2-4142-B78D-6BF20127BECC}">
      <dsp:nvSpPr>
        <dsp:cNvPr id="0" name=""/>
        <dsp:cNvSpPr/>
      </dsp:nvSpPr>
      <dsp:spPr>
        <a:xfrm>
          <a:off x="0" y="5231376"/>
          <a:ext cx="5638800" cy="9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000" b="1" kern="1200" dirty="0"/>
            <a:t>US Customs and Border Protection </a:t>
          </a:r>
          <a:r>
            <a:rPr lang="en-US" sz="2000" kern="1200" dirty="0"/>
            <a:t>= All FTZ sites must activate with CBP prior to conducting any Zone activity.  Local CBP offices oversee FTZ Operators to ensure FTZ regulatory compliance.  </a:t>
          </a:r>
        </a:p>
      </dsp:txBody>
      <dsp:txXfrm>
        <a:off x="0" y="5231376"/>
        <a:ext cx="5638800" cy="989185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purl.oclc.org/ooxml/officeDocument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purl.oclc.org/ooxml/officeDocument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purl.oclc.org/ooxml/officeDocument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purl.oclc.org/ooxml/officeDocument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purl.oclc.org/ooxml/officeDocument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purl.oclc.org/ooxml/officeDocument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purl.oclc.org/ooxml/officeDocument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purl.oclc.org/ooxml/officeDocument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purl.oclc.org/ooxml/officeDocument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purl.oclc.org/ooxml/officeDocument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purl.oclc.org/ooxml/officeDocument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purl.oclc.org/ooxml/officeDocument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purl.oclc.org/ooxml/officeDocument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purl.oclc.org/ooxml/officeDocument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purl.oclc.org/ooxml/officeDocument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purl.oclc.org/ooxml/officeDocument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purl.oclc.org/ooxml/officeDocument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purl.oclc.org/ooxml/officeDocument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purl.oclc.org/ooxml/officeDocument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purl.oclc.org/ooxml/officeDocument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purl.oclc.org/ooxml/officeDocument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purl.oclc.org/ooxml/officeDocument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purl.oclc.org/ooxml/officeDocument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purl.oclc.org/ooxml/officeDocument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purl.oclc.org/ooxml/officeDocument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purl.oclc.org/ooxml/officeDocument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purl.oclc.org/ooxml/officeDocument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purl.oclc.org/ooxml/officeDocument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purl.oclc.org/ooxml/officeDocument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purl.oclc.org/ooxml/officeDocument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purl.oclc.org/ooxml/officeDocument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purl.oclc.org/ooxml/officeDocument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purl.oclc.org/ooxml/officeDocument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purl.oclc.org/ooxml/officeDocument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purl.oclc.org/ooxml/officeDocument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purl.oclc.org/ooxml/officeDocument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purl.oclc.org/ooxml/officeDocument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purl.oclc.org/ooxml/officeDocument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purl.oclc.org/ooxml/officeDocument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purl.oclc.org/ooxml/officeDocument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purl.oclc.org/ooxml/officeDocument/relationships" r:blip="">
                <dgm:adjLst/>
              </dgm:shape>
              <dgm:presOf/>
              <dgm:layoutNode name="horzSpace2">
                <dgm:alg type="sp"/>
                <dgm:shape xmlns:r="http://purl.oclc.org/ooxml/officeDocument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purl.oclc.org/ooxml/officeDocument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purl.oclc.org/ooxml/officeDocument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layoutNode name="horzSpace3">
                      <dgm:alg type="sp"/>
                      <dgm:shape xmlns:r="http://purl.oclc.org/ooxml/officeDocument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purl.oclc.org/ooxml/officeDocument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purl.oclc.org/ooxml/officeDocument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purl.oclc.org/ooxml/officeDocument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purl.oclc.org/ooxml/officeDocument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purl.oclc.org/ooxml/officeDocument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purl.oclc.org/ooxml/officeDocument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purl.oclc.org/ooxml/officeDocument/relationships" type="line" r:blip="">
                <dgm:adjLst/>
              </dgm:shape>
              <dgm:presOf/>
            </dgm:layoutNode>
            <dgm:layoutNode name="vertSpace2b">
              <dgm:alg type="sp"/>
              <dgm:shape xmlns:r="http://purl.oclc.org/ooxml/officeDocument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A6F3-F703-4C1F-950C-CDC91E442669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0A98-C213-4B64-8E65-BB85C95E7B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9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25FA-6A11-4CE4-BD17-71DC29368A71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B642-E207-4306-9321-670FF4CF2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8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2C0-9623-4299-8AA6-D12FD3A87F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7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485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00616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9290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6289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631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7453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15282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3327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836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0802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CC77CCA7-9815-4C0D-8D13-BD61B963BDE8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F14AFA17-2D2E-4584-8EB2-8089A900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%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1.jpeg"/><Relationship Id="rId1" Type="http://purl.oclc.org/ooxml/officeDocument/relationships/slideLayout" Target="../slideLayouts/slideLayout7.xml"/><Relationship Id="rId5" Type="http://purl.oclc.org/ooxml/officeDocument/relationships/image" Target="../media/image4.png"/><Relationship Id="rId4" Type="http://purl.oclc.org/ooxml/officeDocument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0.jpeg"/><Relationship Id="rId2" Type="http://purl.oclc.org/ooxml/officeDocument/relationships/image" Target="../media/image9.jpeg"/><Relationship Id="rId1" Type="http://purl.oclc.org/ooxml/officeDocument/relationships/slideLayout" Target="../slideLayouts/slideLayout2.xml"/><Relationship Id="rId6" Type="http://purl.oclc.org/ooxml/officeDocument/relationships/image" Target="../media/image6.png"/><Relationship Id="rId5" Type="http://purl.oclc.org/ooxml/officeDocument/relationships/image" Target="../media/image5.jpeg"/><Relationship Id="rId4" Type="http://purl.oclc.org/ooxml/officeDocument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image" Target="../media/image12.jpeg"/><Relationship Id="rId1" Type="http://purl.oclc.org/ooxml/officeDocument/relationships/slideLayout" Target="../slideLayouts/slideLayout1.xml"/><Relationship Id="rId6" Type="http://purl.oclc.org/ooxml/officeDocument/relationships/image" Target="../media/image6.png"/><Relationship Id="rId5" Type="http://purl.oclc.org/ooxml/officeDocument/relationships/image" Target="../media/image5.jpeg"/><Relationship Id="rId4" Type="http://purl.oclc.org/ooxml/officeDocument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5.jpeg"/><Relationship Id="rId2" Type="http://purl.oclc.org/ooxml/officeDocument/relationships/image" Target="../media/image14.jpeg"/><Relationship Id="rId1" Type="http://purl.oclc.org/ooxml/officeDocument/relationships/slideLayout" Target="../slideLayouts/slideLayout7.xml"/><Relationship Id="rId5" Type="http://purl.oclc.org/ooxml/officeDocument/relationships/image" Target="../media/image6.png"/><Relationship Id="rId4" Type="http://purl.oclc.org/ooxml/officeDocument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6.jpe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6" Type="http://purl.oclc.org/ooxml/officeDocument/relationships/image" Target="../media/image6.png"/><Relationship Id="rId5" Type="http://purl.oclc.org/ooxml/officeDocument/relationships/image" Target="../media/image17.jpeg"/><Relationship Id="rId4" Type="http://purl.oclc.org/ooxml/officeDocument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image" Target="../media/image6.png"/><Relationship Id="rId3" Type="http://purl.oclc.org/ooxml/officeDocument/relationships/diagramLayout" Target="../diagrams/layout1.xml"/><Relationship Id="rId7" Type="http://purl.oclc.org/ooxml/officeDocument/relationships/image" Target="../media/image5.jpeg"/><Relationship Id="rId2" Type="http://purl.oclc.org/ooxml/officeDocument/relationships/diagramData" Target="../diagrams/data1.xml"/><Relationship Id="rId1" Type="http://purl.oclc.org/ooxml/officeDocument/relationships/slideLayout" Target="../slideLayouts/slideLayout2.xml"/><Relationship Id="rId6" Type="http://schemas.microsoft.com/office/2007/relationships/diagramDrawing" Target="../diagrams/drawing1.xml"/><Relationship Id="rId5" Type="http://purl.oclc.org/ooxml/officeDocument/relationships/diagramColors" Target="../diagrams/colors1.xml"/><Relationship Id="rId4" Type="http://purl.oclc.org/ooxml/officeDocument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diagramLayout" Target="../diagrams/layout2.xml"/><Relationship Id="rId2" Type="http://purl.oclc.org/ooxml/officeDocument/relationships/diagramData" Target="../diagrams/data2.xml"/><Relationship Id="rId1" Type="http://purl.oclc.org/ooxml/officeDocument/relationships/slideLayout" Target="../slideLayouts/slideLayout2.xml"/><Relationship Id="rId6" Type="http://schemas.microsoft.com/office/2007/relationships/diagramDrawing" Target="../diagrams/drawing2.xml"/><Relationship Id="rId5" Type="http://purl.oclc.org/ooxml/officeDocument/relationships/diagramColors" Target="../diagrams/colors2.xml"/><Relationship Id="rId4" Type="http://purl.oclc.org/ooxml/officeDocument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image" Target="../media/image7.jpe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76200" y="5876925"/>
            <a:ext cx="9067800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endParaRPr lang="en-US" altLang="en-US" sz="1800" b="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286625" y="609639"/>
            <a:ext cx="5887272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%"/>
              </a:lnSpc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fr-F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Overview</a:t>
            </a: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the                     </a:t>
            </a:r>
            <a:r>
              <a:rPr lang="fr-F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Foreign</a:t>
            </a: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-Trade Zone Program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6071714"/>
            <a:ext cx="28583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Kelly Halvorsen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IMS Worldwide, Inc.</a:t>
            </a:r>
          </a:p>
        </p:txBody>
      </p:sp>
      <p:pic>
        <p:nvPicPr>
          <p:cNvPr id="3077" name="Picture 21" descr="IMSW Logo"/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483485" y="5994687"/>
            <a:ext cx="2667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2AEE0-7887-3AB1-0CEE-B31F95AC1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.143%"/>
          <a:stretch/>
        </p:blipFill>
        <p:spPr>
          <a:xfrm>
            <a:off x="5764232" y="2607419"/>
            <a:ext cx="2532893" cy="2405283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3390264-C6D7-38BC-C13D-F1BD8A59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1280"/>
            <a:ext cx="5029794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town&#10;&#10;Description automatically generated">
            <a:extLst>
              <a:ext uri="{FF2B5EF4-FFF2-40B4-BE49-F238E27FC236}">
                <a16:creationId xmlns:a16="http://schemas.microsoft.com/office/drawing/2014/main" id="{D8C44F31-AE68-E151-9039-D56CBE8C2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6" y="-152400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0591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1" y="122336"/>
            <a:ext cx="9144000" cy="685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177CA5"/>
                </a:solidFill>
                <a:latin typeface="+mn-lt"/>
              </a:rPr>
              <a:t>Import Duties and Tariffs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8176098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600" i="0" dirty="0">
                <a:effectLst/>
              </a:rPr>
              <a:t>Duties and tariffs are types of taxes imposed on foreign goods. 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i="0" dirty="0">
                <a:effectLst/>
              </a:rPr>
              <a:t>A tax is a charge imposed on a taxpayer by a government. 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i="0" dirty="0">
                <a:effectLst/>
              </a:rPr>
              <a:t>Tariffs are a direct tax applied to goods imported from a different country. </a:t>
            </a:r>
          </a:p>
          <a:p>
            <a:pPr lvl="1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i="0" dirty="0">
                <a:effectLst/>
              </a:rPr>
              <a:t>Duties are indirect taxes that are imposed on the consumer of imported goods. </a:t>
            </a: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600" i="0" dirty="0">
                <a:effectLst/>
              </a:rPr>
              <a:t>Tariffs and duties help protect domestic industries by making imports more expensive. </a:t>
            </a: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600" i="0" dirty="0">
                <a:effectLst/>
              </a:rPr>
              <a:t>Taxes, duties, and tariffs all contribute to the total import and export costs of a product.</a:t>
            </a:r>
            <a:endParaRPr lang="en-US" altLang="en-US" sz="2600" dirty="0"/>
          </a:p>
        </p:txBody>
      </p:sp>
      <p:pic>
        <p:nvPicPr>
          <p:cNvPr id="3" name="Picture 21" descr="IMSW Logo">
            <a:extLst>
              <a:ext uri="{FF2B5EF4-FFF2-40B4-BE49-F238E27FC236}">
                <a16:creationId xmlns:a16="http://schemas.microsoft.com/office/drawing/2014/main" id="{F63F1200-1B50-2C74-EDFB-EE5BB454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2" descr="TLH Logo">
            <a:extLst>
              <a:ext uri="{FF2B5EF4-FFF2-40B4-BE49-F238E27FC236}">
                <a16:creationId xmlns:a16="http://schemas.microsoft.com/office/drawing/2014/main" id="{90F773FE-338E-FB7A-A43C-92BBABC6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72025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006699"/>
                </a:solidFill>
              </a:rPr>
              <a:t>FTZ Operational Benefits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89038"/>
            <a:ext cx="71628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Duty Deferral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Duty Elimination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Duty Reduction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Duty Inversion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Duty Free Export/Scrap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Merchandise Processing Fee Reduction via Weekly Entry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5%"/>
              <a:buFontTx/>
              <a:buChar char="•"/>
            </a:pPr>
            <a:r>
              <a:rPr lang="en-US" altLang="en-US" sz="2600" dirty="0"/>
              <a:t>Improved Supply Chain Velocity</a:t>
            </a:r>
          </a:p>
        </p:txBody>
      </p:sp>
      <p:pic>
        <p:nvPicPr>
          <p:cNvPr id="3" name="Picture 21" descr="IMSW Logo">
            <a:extLst>
              <a:ext uri="{FF2B5EF4-FFF2-40B4-BE49-F238E27FC236}">
                <a16:creationId xmlns:a16="http://schemas.microsoft.com/office/drawing/2014/main" id="{6CFF9614-949D-C783-8CBF-D2418082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2" descr="TLH Logo">
            <a:extLst>
              <a:ext uri="{FF2B5EF4-FFF2-40B4-BE49-F238E27FC236}">
                <a16:creationId xmlns:a16="http://schemas.microsoft.com/office/drawing/2014/main" id="{BABE334C-A126-0BCA-578C-BD589B5C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76762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16D37-5179-B747-43D0-67D71D0C461B}"/>
              </a:ext>
            </a:extLst>
          </p:cNvPr>
          <p:cNvSpPr txBox="1"/>
          <p:nvPr/>
        </p:nvSpPr>
        <p:spPr>
          <a:xfrm>
            <a:off x="3521479" y="2022300"/>
            <a:ext cx="2169748" cy="77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000" b="1" dirty="0">
                <a:solidFill>
                  <a:schemeClr val="accent1">
                    <a:lumMod val="75%"/>
                  </a:schemeClr>
                </a:solidFill>
              </a:rPr>
              <a:t>US Foreign Trade 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87A87-A059-AE1E-E44C-3F067F349108}"/>
              </a:ext>
            </a:extLst>
          </p:cNvPr>
          <p:cNvSpPr txBox="1"/>
          <p:nvPr/>
        </p:nvSpPr>
        <p:spPr>
          <a:xfrm>
            <a:off x="2292525" y="207066"/>
            <a:ext cx="685147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500" dirty="0"/>
              <a:t>A US FTZ is a secure, geographical area authorized by the federal government, where commercial merchandise, both domestic and foreign, is outside the commerce of the US for Customs purposes.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F7F69-6EDB-4CED-C9A3-2F5B8E3A4B77}"/>
              </a:ext>
            </a:extLst>
          </p:cNvPr>
          <p:cNvSpPr txBox="1"/>
          <p:nvPr/>
        </p:nvSpPr>
        <p:spPr>
          <a:xfrm>
            <a:off x="6780404" y="2022300"/>
            <a:ext cx="216974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%"/>
                  </a:schemeClr>
                </a:solidFill>
              </a:rPr>
              <a:t>US Commerce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FC270-0A4E-C0DD-67D3-8DA8677CD471}"/>
              </a:ext>
            </a:extLst>
          </p:cNvPr>
          <p:cNvSpPr txBox="1"/>
          <p:nvPr/>
        </p:nvSpPr>
        <p:spPr>
          <a:xfrm>
            <a:off x="73366" y="2004424"/>
            <a:ext cx="25174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%"/>
                  </a:schemeClr>
                </a:solidFill>
              </a:rPr>
              <a:t>International Location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DA567F-CBA0-AD28-A5A9-39601443F9D4}"/>
              </a:ext>
            </a:extLst>
          </p:cNvPr>
          <p:cNvSpPr/>
          <p:nvPr/>
        </p:nvSpPr>
        <p:spPr>
          <a:xfrm>
            <a:off x="2061224" y="2969030"/>
            <a:ext cx="1191107" cy="598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979AE-76FA-E6B9-70E2-EE16A6DD3AC0}"/>
              </a:ext>
            </a:extLst>
          </p:cNvPr>
          <p:cNvSpPr txBox="1"/>
          <p:nvPr/>
        </p:nvSpPr>
        <p:spPr>
          <a:xfrm>
            <a:off x="3521479" y="4321076"/>
            <a:ext cx="2169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Goods within FTZ Can Be: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Manipulated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Value-Added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Scrapped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F23139F-87E0-4338-CE45-C9B6E9064124}"/>
              </a:ext>
            </a:extLst>
          </p:cNvPr>
          <p:cNvSpPr/>
          <p:nvPr/>
        </p:nvSpPr>
        <p:spPr>
          <a:xfrm>
            <a:off x="6019800" y="2866292"/>
            <a:ext cx="1290596" cy="5644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CE6AB-1939-388F-9F72-DBCC78F65892}"/>
              </a:ext>
            </a:extLst>
          </p:cNvPr>
          <p:cNvSpPr txBox="1"/>
          <p:nvPr/>
        </p:nvSpPr>
        <p:spPr>
          <a:xfrm>
            <a:off x="6096618" y="2981517"/>
            <a:ext cx="17686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Duty Paid </a:t>
            </a:r>
          </a:p>
          <a:p>
            <a:r>
              <a:rPr lang="en-US" b="1" dirty="0"/>
              <a:t>on Cargo or Finished Good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36BF388-220D-80D6-CB96-0DD46C951BDB}"/>
              </a:ext>
            </a:extLst>
          </p:cNvPr>
          <p:cNvSpPr/>
          <p:nvPr/>
        </p:nvSpPr>
        <p:spPr>
          <a:xfrm rot="10800000">
            <a:off x="2061223" y="3518411"/>
            <a:ext cx="1217631" cy="60631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97250-72AF-B0BF-6F33-6A8F95E805AA}"/>
              </a:ext>
            </a:extLst>
          </p:cNvPr>
          <p:cNvSpPr txBox="1"/>
          <p:nvPr/>
        </p:nvSpPr>
        <p:spPr>
          <a:xfrm>
            <a:off x="2264309" y="3069028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Cargo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4740CA-5954-D587-A79A-A1E3232B305C}"/>
              </a:ext>
            </a:extLst>
          </p:cNvPr>
          <p:cNvSpPr txBox="1"/>
          <p:nvPr/>
        </p:nvSpPr>
        <p:spPr>
          <a:xfrm>
            <a:off x="2098938" y="3615881"/>
            <a:ext cx="125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Re-Exports 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C30D25-15A3-DC8D-ADDA-95B9AA12C3AF}"/>
              </a:ext>
            </a:extLst>
          </p:cNvPr>
          <p:cNvSpPr txBox="1"/>
          <p:nvPr/>
        </p:nvSpPr>
        <p:spPr>
          <a:xfrm>
            <a:off x="273608" y="4533173"/>
            <a:ext cx="246091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Duty is never paid on components that remain within the FTZ and are exported.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352E3-B1C6-754D-298E-3C4FAB6E0C22}"/>
              </a:ext>
            </a:extLst>
          </p:cNvPr>
          <p:cNvSpPr txBox="1"/>
          <p:nvPr/>
        </p:nvSpPr>
        <p:spPr>
          <a:xfrm>
            <a:off x="6096618" y="4533172"/>
            <a:ext cx="275251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Deferring duties until goods are needed, can provide significant savings.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Warehouse Images">
            <a:extLst>
              <a:ext uri="{FF2B5EF4-FFF2-40B4-BE49-F238E27FC236}">
                <a16:creationId xmlns:a16="http://schemas.microsoft.com/office/drawing/2014/main" id="{94192BF4-9719-2E0D-4C10-2279B2DE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32" y="2782923"/>
            <a:ext cx="2057739" cy="13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ore front">
            <a:extLst>
              <a:ext uri="{FF2B5EF4-FFF2-40B4-BE49-F238E27FC236}">
                <a16:creationId xmlns:a16="http://schemas.microsoft.com/office/drawing/2014/main" id="{3307711E-C7DF-AB5A-E513-8E9D7297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4" y="2633175"/>
            <a:ext cx="1248291" cy="15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40A23F-ECC7-C412-FF9C-A4A2B3B1F9A9}"/>
              </a:ext>
            </a:extLst>
          </p:cNvPr>
          <p:cNvSpPr txBox="1"/>
          <p:nvPr/>
        </p:nvSpPr>
        <p:spPr>
          <a:xfrm>
            <a:off x="583903" y="138205"/>
            <a:ext cx="184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What is an FTZ?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4F0978-9708-5F6C-3A44-DE9201867BD0}"/>
              </a:ext>
            </a:extLst>
          </p:cNvPr>
          <p:cNvSpPr/>
          <p:nvPr/>
        </p:nvSpPr>
        <p:spPr>
          <a:xfrm>
            <a:off x="3344887" y="1847447"/>
            <a:ext cx="2520260" cy="478195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Image result for globe">
            <a:extLst>
              <a:ext uri="{FF2B5EF4-FFF2-40B4-BE49-F238E27FC236}">
                <a16:creationId xmlns:a16="http://schemas.microsoft.com/office/drawing/2014/main" id="{1ABCAB8A-470D-4C28-68FB-E5C8E134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9" y="2834490"/>
            <a:ext cx="1638728" cy="16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1" descr="IMSW Logo">
            <a:extLst>
              <a:ext uri="{FF2B5EF4-FFF2-40B4-BE49-F238E27FC236}">
                <a16:creationId xmlns:a16="http://schemas.microsoft.com/office/drawing/2014/main" id="{F5C39704-2F49-3443-267F-8B4828DD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3" name="Picture 2" descr="TLH Logo">
            <a:extLst>
              <a:ext uri="{FF2B5EF4-FFF2-40B4-BE49-F238E27FC236}">
                <a16:creationId xmlns:a16="http://schemas.microsoft.com/office/drawing/2014/main" id="{B645DAA7-ACAA-1934-7C0A-B2780312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53216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partment store aisle ">
            <a:extLst>
              <a:ext uri="{FF2B5EF4-FFF2-40B4-BE49-F238E27FC236}">
                <a16:creationId xmlns:a16="http://schemas.microsoft.com/office/drawing/2014/main" id="{5D1D8AAC-34DD-1B19-06F5-B107A995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29" y="2003122"/>
            <a:ext cx="1856750" cy="13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435A4F0-8F80-EF5D-4C8F-785E22B01D91}"/>
              </a:ext>
            </a:extLst>
          </p:cNvPr>
          <p:cNvSpPr/>
          <p:nvPr/>
        </p:nvSpPr>
        <p:spPr>
          <a:xfrm>
            <a:off x="6000325" y="3276600"/>
            <a:ext cx="3021114" cy="11886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31859-E4C6-F810-CF14-D26FE0F63A48}"/>
              </a:ext>
            </a:extLst>
          </p:cNvPr>
          <p:cNvSpPr txBox="1"/>
          <p:nvPr/>
        </p:nvSpPr>
        <p:spPr>
          <a:xfrm>
            <a:off x="3150754" y="1602602"/>
            <a:ext cx="2808034" cy="10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b="1" dirty="0">
                <a:solidFill>
                  <a:schemeClr val="accent1">
                    <a:lumMod val="75%"/>
                  </a:schemeClr>
                </a:solidFill>
              </a:rPr>
              <a:t>FTZ Manufacturing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9C43-2D58-437F-82E8-415137149F80}"/>
              </a:ext>
            </a:extLst>
          </p:cNvPr>
          <p:cNvSpPr txBox="1"/>
          <p:nvPr/>
        </p:nvSpPr>
        <p:spPr>
          <a:xfrm>
            <a:off x="122561" y="3528606"/>
            <a:ext cx="274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%"/>
                  </a:schemeClr>
                </a:solidFill>
              </a:rPr>
              <a:t>Imported Components + Duty Rate: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D838A-80CA-FBA6-8D34-D794FF970EFE}"/>
              </a:ext>
            </a:extLst>
          </p:cNvPr>
          <p:cNvSpPr txBox="1"/>
          <p:nvPr/>
        </p:nvSpPr>
        <p:spPr>
          <a:xfrm>
            <a:off x="7915" y="4150053"/>
            <a:ext cx="170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1 = 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59553-BE7F-D365-4051-77CF3A038825}"/>
              </a:ext>
            </a:extLst>
          </p:cNvPr>
          <p:cNvSpPr txBox="1"/>
          <p:nvPr/>
        </p:nvSpPr>
        <p:spPr>
          <a:xfrm>
            <a:off x="1510981" y="4141169"/>
            <a:ext cx="176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5 = 2.5%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B7814-59B0-680B-A825-4BC080AFB05C}"/>
              </a:ext>
            </a:extLst>
          </p:cNvPr>
          <p:cNvSpPr txBox="1"/>
          <p:nvPr/>
        </p:nvSpPr>
        <p:spPr>
          <a:xfrm>
            <a:off x="16084" y="4376337"/>
            <a:ext cx="160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2 = 3.5%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6B8E6-8A74-88A5-3D18-F43872DE65F2}"/>
              </a:ext>
            </a:extLst>
          </p:cNvPr>
          <p:cNvSpPr txBox="1"/>
          <p:nvPr/>
        </p:nvSpPr>
        <p:spPr>
          <a:xfrm>
            <a:off x="0" y="4847572"/>
            <a:ext cx="18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4 = 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D280D-60C8-0D05-34CC-DB1E5FEE4620}"/>
              </a:ext>
            </a:extLst>
          </p:cNvPr>
          <p:cNvSpPr txBox="1"/>
          <p:nvPr/>
        </p:nvSpPr>
        <p:spPr>
          <a:xfrm>
            <a:off x="5967549" y="4541279"/>
            <a:ext cx="2873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Vacuum Cleaner Duty Rate = </a:t>
            </a:r>
            <a:r>
              <a:rPr lang="en-US" sz="2800" b="1" dirty="0">
                <a:solidFill>
                  <a:srgbClr val="006699"/>
                </a:solidFill>
              </a:rPr>
              <a:t>0% 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D634F-7409-CBCC-A746-BED293905691}"/>
              </a:ext>
            </a:extLst>
          </p:cNvPr>
          <p:cNvSpPr txBox="1"/>
          <p:nvPr/>
        </p:nvSpPr>
        <p:spPr>
          <a:xfrm>
            <a:off x="6000326" y="3560989"/>
            <a:ext cx="321987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>
                <a:solidFill>
                  <a:schemeClr val="bg1"/>
                </a:solidFill>
              </a:rPr>
              <a:t>Duty of the Finished Good is due upon entering US Commerce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B4612-B0AA-7472-4DE3-44A53491F1DF}"/>
              </a:ext>
            </a:extLst>
          </p:cNvPr>
          <p:cNvSpPr txBox="1"/>
          <p:nvPr/>
        </p:nvSpPr>
        <p:spPr>
          <a:xfrm>
            <a:off x="75619" y="5241860"/>
            <a:ext cx="2789774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accent1">
                    <a:lumMod val="50%"/>
                  </a:schemeClr>
                </a:solidFill>
              </a:rPr>
              <a:t>With 301 (China Tariffs) +25% Duty on each of the imported components.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31216A-B088-D549-04A5-35C70EA0DB1E}"/>
              </a:ext>
            </a:extLst>
          </p:cNvPr>
          <p:cNvSpPr txBox="1"/>
          <p:nvPr/>
        </p:nvSpPr>
        <p:spPr>
          <a:xfrm>
            <a:off x="3102290" y="92651"/>
            <a:ext cx="593134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Duty is inverted if the duty of the finished good is less than the duty of the components.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35231-858B-BA13-1068-B16214F94EAE}"/>
              </a:ext>
            </a:extLst>
          </p:cNvPr>
          <p:cNvSpPr txBox="1"/>
          <p:nvPr/>
        </p:nvSpPr>
        <p:spPr>
          <a:xfrm>
            <a:off x="1510982" y="4357172"/>
            <a:ext cx="157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6 = 3.9%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CAF0BD-B46F-2945-851A-284C320402E8}"/>
              </a:ext>
            </a:extLst>
          </p:cNvPr>
          <p:cNvSpPr txBox="1"/>
          <p:nvPr/>
        </p:nvSpPr>
        <p:spPr>
          <a:xfrm>
            <a:off x="15676" y="4601217"/>
            <a:ext cx="18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3 = 0%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929DAC-A9A3-DA8A-AD74-02440115CEC6}"/>
              </a:ext>
            </a:extLst>
          </p:cNvPr>
          <p:cNvSpPr txBox="1"/>
          <p:nvPr/>
        </p:nvSpPr>
        <p:spPr>
          <a:xfrm>
            <a:off x="1525645" y="4571248"/>
            <a:ext cx="157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7 = 1.7%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F42E49-E203-3EE8-EA69-9B83137E9558}"/>
              </a:ext>
            </a:extLst>
          </p:cNvPr>
          <p:cNvSpPr txBox="1"/>
          <p:nvPr/>
        </p:nvSpPr>
        <p:spPr>
          <a:xfrm>
            <a:off x="1496009" y="4832640"/>
            <a:ext cx="157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 8 = 3.3%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74516B-028E-8AB2-9524-A75EF9AAD803}"/>
              </a:ext>
            </a:extLst>
          </p:cNvPr>
          <p:cNvSpPr txBox="1"/>
          <p:nvPr/>
        </p:nvSpPr>
        <p:spPr>
          <a:xfrm>
            <a:off x="5932755" y="1461854"/>
            <a:ext cx="25736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%"/>
                  </a:schemeClr>
                </a:solidFill>
              </a:rPr>
              <a:t>US Commerce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548E08-DE0E-E7C7-F128-F5D959A3670E}"/>
              </a:ext>
            </a:extLst>
          </p:cNvPr>
          <p:cNvSpPr txBox="1"/>
          <p:nvPr/>
        </p:nvSpPr>
        <p:spPr>
          <a:xfrm>
            <a:off x="948090" y="1894180"/>
            <a:ext cx="238425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%"/>
                  </a:schemeClr>
                </a:solidFill>
              </a:rPr>
              <a:t>International Location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435E4D4-27EA-CD4A-D123-0DA89CEEADE7}"/>
              </a:ext>
            </a:extLst>
          </p:cNvPr>
          <p:cNvSpPr/>
          <p:nvPr/>
        </p:nvSpPr>
        <p:spPr>
          <a:xfrm>
            <a:off x="156293" y="2962790"/>
            <a:ext cx="2742832" cy="7078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A12636-BB1F-D027-F25B-70A051179E11}"/>
              </a:ext>
            </a:extLst>
          </p:cNvPr>
          <p:cNvSpPr txBox="1"/>
          <p:nvPr/>
        </p:nvSpPr>
        <p:spPr>
          <a:xfrm>
            <a:off x="1036441" y="3123614"/>
            <a:ext cx="97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Cargo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A1D43D-ECCD-C331-2861-619AA7AFA14D}"/>
              </a:ext>
            </a:extLst>
          </p:cNvPr>
          <p:cNvSpPr/>
          <p:nvPr/>
        </p:nvSpPr>
        <p:spPr>
          <a:xfrm>
            <a:off x="3223761" y="1456360"/>
            <a:ext cx="2742832" cy="5175840"/>
          </a:xfrm>
          <a:prstGeom prst="roundRect">
            <a:avLst/>
          </a:prstGeom>
          <a:noFill/>
          <a:ln w="57150">
            <a:solidFill>
              <a:schemeClr val="tx2">
                <a:lumMod val="50%"/>
              </a:schemeClr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8" descr="Image result for globe">
            <a:extLst>
              <a:ext uri="{FF2B5EF4-FFF2-40B4-BE49-F238E27FC236}">
                <a16:creationId xmlns:a16="http://schemas.microsoft.com/office/drawing/2014/main" id="{58A223C1-A7C2-6012-07F0-89003BF2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1923519"/>
            <a:ext cx="951870" cy="9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ABEB80A-CF9E-CB69-60EA-E6172108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71" y="2782332"/>
            <a:ext cx="938000" cy="35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A1CF6-C989-06FC-8B19-11F9E40F1C71}"/>
              </a:ext>
            </a:extLst>
          </p:cNvPr>
          <p:cNvSpPr txBox="1"/>
          <p:nvPr/>
        </p:nvSpPr>
        <p:spPr>
          <a:xfrm>
            <a:off x="156293" y="58784"/>
            <a:ext cx="274283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Manufacturing in an FTZ</a:t>
            </a:r>
          </a:p>
        </p:txBody>
      </p:sp>
      <p:pic>
        <p:nvPicPr>
          <p:cNvPr id="11" name="Picture 21" descr="IMSW Logo">
            <a:extLst>
              <a:ext uri="{FF2B5EF4-FFF2-40B4-BE49-F238E27FC236}">
                <a16:creationId xmlns:a16="http://schemas.microsoft.com/office/drawing/2014/main" id="{3FFE6D62-67AB-FFFB-472C-22CCC957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5" name="Picture 2" descr="TLH Logo">
            <a:extLst>
              <a:ext uri="{FF2B5EF4-FFF2-40B4-BE49-F238E27FC236}">
                <a16:creationId xmlns:a16="http://schemas.microsoft.com/office/drawing/2014/main" id="{87223B17-4903-0529-8911-564B440E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93387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lthcare Warehousing and Distribution - LifeScience Logistics">
            <a:extLst>
              <a:ext uri="{FF2B5EF4-FFF2-40B4-BE49-F238E27FC236}">
                <a16:creationId xmlns:a16="http://schemas.microsoft.com/office/drawing/2014/main" id="{3EE9A802-A2CF-3D1D-71E0-45B328AD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8" y="1743628"/>
            <a:ext cx="1837377" cy="15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9156" y="1345665"/>
            <a:ext cx="2473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Non-FTZ Facility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32161" y="3335885"/>
            <a:ext cx="2085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FTZ Facility 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210114" y="1919549"/>
            <a:ext cx="510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20 receipts </a:t>
            </a:r>
            <a:r>
              <a:rPr lang="en-US" altLang="en-US" sz="2400" b="1" u="sng" dirty="0">
                <a:solidFill>
                  <a:srgbClr val="000000"/>
                </a:solidFill>
                <a:latin typeface="+mn-lt"/>
              </a:rPr>
              <a:t>inbound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per week  </a:t>
            </a:r>
          </a:p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$538 X 20 =  MPF $10,760</a:t>
            </a:r>
            <a:r>
              <a:rPr lang="en-US" altLang="en-US" sz="2400" b="1" dirty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08766" y="3337179"/>
            <a:ext cx="3633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1 Weekly Entry filed covers all 20 receipts inbound; </a:t>
            </a:r>
          </a:p>
          <a:p>
            <a:pPr algn="ctr">
              <a:spcBef>
                <a:spcPct val="0%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1 entry filed = MPF $538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51563" y="4604212"/>
            <a:ext cx="4022502" cy="1384995"/>
          </a:xfrm>
          <a:prstGeom prst="rect">
            <a:avLst/>
          </a:prstGeom>
          <a:solidFill>
            <a:srgbClr val="2BABE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%"/>
              </a:spcBef>
              <a:buFontTx/>
              <a:buNone/>
            </a:pPr>
            <a:r>
              <a:rPr lang="en-US" altLang="en-US" sz="2600" b="1" dirty="0">
                <a:latin typeface="+mn-lt"/>
              </a:rPr>
              <a:t>Total Savings: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1 Week = $10,222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1 Year =  $531,544</a:t>
            </a:r>
          </a:p>
        </p:txBody>
      </p:sp>
      <p:pic>
        <p:nvPicPr>
          <p:cNvPr id="3074" name="Picture 2" descr="Healthcare Warehousing and Distribution - LifeScience Logistics">
            <a:extLst>
              <a:ext uri="{FF2B5EF4-FFF2-40B4-BE49-F238E27FC236}">
                <a16:creationId xmlns:a16="http://schemas.microsoft.com/office/drawing/2014/main" id="{90002A55-3331-418F-7872-6708E3B8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7" y="3789915"/>
            <a:ext cx="1837377" cy="15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31E059E1-1B47-25F0-5F70-3DD324284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755584" y="2092659"/>
            <a:ext cx="1414048" cy="5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C9107769-93E0-C8AF-BA85-489262FE9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823744" y="1600200"/>
            <a:ext cx="1345888" cy="5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208152BE-20DC-581F-0BC4-83267786A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755584" y="2671352"/>
            <a:ext cx="1414049" cy="5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76802-E0C2-FDE9-2C59-951F63818BBB}"/>
              </a:ext>
            </a:extLst>
          </p:cNvPr>
          <p:cNvSpPr txBox="1"/>
          <p:nvPr/>
        </p:nvSpPr>
        <p:spPr>
          <a:xfrm>
            <a:off x="416668" y="69466"/>
            <a:ext cx="2473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Weekly Entry in FTZ</a:t>
            </a:r>
            <a:endParaRPr lang="en-US" sz="2800" b="1" i="1" dirty="0">
              <a:solidFill>
                <a:schemeClr val="accent1">
                  <a:lumMod val="75%"/>
                </a:schemeClr>
              </a:solidFill>
            </a:endParaRPr>
          </a:p>
        </p:txBody>
      </p:sp>
      <p:pic>
        <p:nvPicPr>
          <p:cNvPr id="11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C2028EC3-80DA-A12A-0333-E74360A15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743200" y="4110927"/>
            <a:ext cx="1441434" cy="5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88B662BB-E388-1C3B-CE2C-80A33ED4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757381" y="3581400"/>
            <a:ext cx="1441434" cy="5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ector Semi Truck Stock Illustrations – 7,185 Vector Semi Truck Stock  Illustrations, Vectors &amp; Clipart - Dreamstime">
            <a:extLst>
              <a:ext uri="{FF2B5EF4-FFF2-40B4-BE49-F238E27FC236}">
                <a16:creationId xmlns:a16="http://schemas.microsoft.com/office/drawing/2014/main" id="{109E5D70-EA0D-690C-9C7F-12A94CE8E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.737%" b="51.849%"/>
          <a:stretch/>
        </p:blipFill>
        <p:spPr bwMode="auto">
          <a:xfrm>
            <a:off x="2755583" y="4641947"/>
            <a:ext cx="1414049" cy="5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B50DD-567B-FCFC-B538-27D8355389D3}"/>
              </a:ext>
            </a:extLst>
          </p:cNvPr>
          <p:cNvSpPr txBox="1"/>
          <p:nvPr/>
        </p:nvSpPr>
        <p:spPr>
          <a:xfrm>
            <a:off x="3092717" y="211040"/>
            <a:ext cx="5410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Reduces Merchandise Processing Fees (MPF) for importers by reducing costs.</a:t>
            </a:r>
          </a:p>
        </p:txBody>
      </p:sp>
      <p:pic>
        <p:nvPicPr>
          <p:cNvPr id="4" name="Picture 21" descr="IMSW Logo">
            <a:extLst>
              <a:ext uri="{FF2B5EF4-FFF2-40B4-BE49-F238E27FC236}">
                <a16:creationId xmlns:a16="http://schemas.microsoft.com/office/drawing/2014/main" id="{EFB2844C-29EB-C772-B5A3-4A9B5E7D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2" descr="TLH Logo">
            <a:extLst>
              <a:ext uri="{FF2B5EF4-FFF2-40B4-BE49-F238E27FC236}">
                <a16:creationId xmlns:a16="http://schemas.microsoft.com/office/drawing/2014/main" id="{4C1BBDAA-EAB0-3501-2C59-08988C99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12139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704" y="348423"/>
            <a:ext cx="6976872" cy="685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006699"/>
                </a:solidFill>
                <a:latin typeface="+mn-lt"/>
              </a:rPr>
              <a:t>Economic Development Tool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10849"/>
            <a:ext cx="7467600" cy="4038600"/>
          </a:xfrm>
        </p:spPr>
        <p:txBody>
          <a:bodyPr>
            <a:noAutofit/>
          </a:bodyPr>
          <a:lstStyle/>
          <a:p>
            <a:pPr eaLnBrk="1" hangingPunct="1">
              <a:spcBef>
                <a:spcPct val="40%"/>
              </a:spcBef>
              <a:buClr>
                <a:srgbClr val="C00000"/>
              </a:buClr>
              <a:buSzPct val="115%"/>
            </a:pPr>
            <a:r>
              <a:rPr lang="en-US" altLang="en-US" sz="2600" dirty="0"/>
              <a:t>Having an FTZ program is an important recruiting and retention tool for local EDC groups.</a:t>
            </a:r>
          </a:p>
          <a:p>
            <a:pPr eaLnBrk="1" hangingPunct="1">
              <a:spcBef>
                <a:spcPct val="40%"/>
              </a:spcBef>
              <a:buClr>
                <a:srgbClr val="C00000"/>
              </a:buClr>
              <a:buSzPct val="115%"/>
            </a:pPr>
            <a:r>
              <a:rPr lang="en-US" altLang="en-US" sz="2600" dirty="0"/>
              <a:t>Site selection teams often have FTZ as a criterion on their checklists, as it adds value for importers and third-party logistics providers.</a:t>
            </a:r>
          </a:p>
          <a:p>
            <a:pPr eaLnBrk="1" hangingPunct="1">
              <a:spcBef>
                <a:spcPct val="40%"/>
              </a:spcBef>
              <a:buClr>
                <a:srgbClr val="C00000"/>
              </a:buClr>
              <a:buSzPct val="115%"/>
            </a:pPr>
            <a:r>
              <a:rPr lang="en-US" altLang="en-US" sz="2600" dirty="0"/>
              <a:t>FTZ tenants typically have a higher retention rate due to their links to CBP, increased supply chain velocity, and investment in physical security.</a:t>
            </a:r>
          </a:p>
        </p:txBody>
      </p:sp>
      <p:pic>
        <p:nvPicPr>
          <p:cNvPr id="3" name="Picture 21" descr="IMSW Logo">
            <a:extLst>
              <a:ext uri="{FF2B5EF4-FFF2-40B4-BE49-F238E27FC236}">
                <a16:creationId xmlns:a16="http://schemas.microsoft.com/office/drawing/2014/main" id="{6ACB350C-961C-3E77-F101-235A7949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2" descr="TLH Logo">
            <a:extLst>
              <a:ext uri="{FF2B5EF4-FFF2-40B4-BE49-F238E27FC236}">
                <a16:creationId xmlns:a16="http://schemas.microsoft.com/office/drawing/2014/main" id="{ECE5245A-416F-9697-8BEE-50DFCCF4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21900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4" y="137068"/>
            <a:ext cx="9144000" cy="9064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dirty="0">
                <a:solidFill>
                  <a:srgbClr val="006699"/>
                </a:solidFill>
              </a:rPr>
              <a:t>FTZ Top Prospects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018"/>
            <a:ext cx="77724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600" dirty="0"/>
              <a:t>Global Freight Forwarders/Third-Party Logistics Providers</a:t>
            </a:r>
          </a:p>
          <a:p>
            <a:pPr>
              <a:buClr>
                <a:srgbClr val="C00000"/>
              </a:buClr>
            </a:pPr>
            <a:r>
              <a:rPr lang="en-US" sz="2600" dirty="0"/>
              <a:t>Retailers</a:t>
            </a:r>
          </a:p>
          <a:p>
            <a:pPr>
              <a:buClr>
                <a:srgbClr val="C00000"/>
              </a:buClr>
            </a:pPr>
            <a:r>
              <a:rPr lang="en-US" sz="2600" dirty="0"/>
              <a:t>Manufacturers</a:t>
            </a:r>
          </a:p>
          <a:p>
            <a:pPr>
              <a:buClr>
                <a:srgbClr val="C00000"/>
              </a:buClr>
            </a:pPr>
            <a:r>
              <a:rPr lang="en-US" sz="2600" dirty="0"/>
              <a:t>Cold Chain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/>
          </a:p>
        </p:txBody>
      </p:sp>
      <p:pic>
        <p:nvPicPr>
          <p:cNvPr id="5" name="Picture 21" descr="IMSW Logo">
            <a:extLst>
              <a:ext uri="{FF2B5EF4-FFF2-40B4-BE49-F238E27FC236}">
                <a16:creationId xmlns:a16="http://schemas.microsoft.com/office/drawing/2014/main" id="{D53D5BAF-88DF-ED93-9F60-AF7E52E6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" name="Picture 2" descr="TLH Logo">
            <a:extLst>
              <a:ext uri="{FF2B5EF4-FFF2-40B4-BE49-F238E27FC236}">
                <a16:creationId xmlns:a16="http://schemas.microsoft.com/office/drawing/2014/main" id="{BC9A509D-4948-B791-548F-9DE822BB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66905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8392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006699"/>
                </a:solidFill>
              </a:rPr>
              <a:t>Next Steps for Set-up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990600"/>
            <a:ext cx="8077200" cy="4953000"/>
          </a:xfrm>
        </p:spPr>
        <p:txBody>
          <a:bodyPr>
            <a:normAutofit fontScale="55%" lnSpcReduction="20%"/>
          </a:bodyPr>
          <a:lstStyle/>
          <a:p>
            <a:pPr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altLang="en-US" sz="4700" dirty="0"/>
              <a:t>Identify top companies for FTZ discussions based on import, export, manufacturing, industry type, etc.</a:t>
            </a:r>
            <a:r>
              <a:rPr lang="en-US" sz="4700" dirty="0"/>
              <a:t> </a:t>
            </a:r>
          </a:p>
          <a:p>
            <a:pPr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4700" dirty="0"/>
              <a:t>Determine FTZ targets by partnering with:</a:t>
            </a:r>
          </a:p>
          <a:p>
            <a:pPr lvl="1"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State, County, Regional and Local EDC Groups</a:t>
            </a:r>
          </a:p>
          <a:p>
            <a:pPr lvl="1"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Industry Trade Groups</a:t>
            </a:r>
          </a:p>
          <a:p>
            <a:pPr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4700" dirty="0"/>
              <a:t>Needed for formal FTZ Application:</a:t>
            </a:r>
          </a:p>
          <a:p>
            <a:pPr lvl="1"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Letters of support from counties within the Service Area</a:t>
            </a:r>
          </a:p>
          <a:p>
            <a:pPr lvl="1"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Letters of intent from companies reflecting demand for FTZ services</a:t>
            </a:r>
          </a:p>
          <a:p>
            <a:pPr lvl="1">
              <a:lnSpc>
                <a:spcPts val="29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Letters from local organizations in support of the FTZ Application 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5715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eaLnBrk="1" hangingPunct="1">
              <a:lnSpc>
                <a:spcPct val="95%"/>
              </a:lnSpc>
              <a:spcBef>
                <a:spcPts val="1800"/>
              </a:spcBef>
              <a:buClr>
                <a:srgbClr val="006699"/>
              </a:buClr>
            </a:pPr>
            <a:endParaRPr lang="en-US" altLang="en-US" sz="2400" dirty="0"/>
          </a:p>
          <a:p>
            <a:pPr marL="0" indent="0" eaLnBrk="1" hangingPunct="1">
              <a:lnSpc>
                <a:spcPct val="95%"/>
              </a:lnSpc>
              <a:spcBef>
                <a:spcPts val="1800"/>
              </a:spcBef>
              <a:buClr>
                <a:srgbClr val="006699"/>
              </a:buClr>
              <a:buNone/>
            </a:pPr>
            <a:endParaRPr lang="en-US" altLang="en-US" sz="2800" dirty="0"/>
          </a:p>
        </p:txBody>
      </p:sp>
      <p:pic>
        <p:nvPicPr>
          <p:cNvPr id="2" name="Picture 21" descr="IMSW Logo">
            <a:extLst>
              <a:ext uri="{FF2B5EF4-FFF2-40B4-BE49-F238E27FC236}">
                <a16:creationId xmlns:a16="http://schemas.microsoft.com/office/drawing/2014/main" id="{B1032F83-A88A-F2FC-AAA0-69CA912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2" descr="TLH Logo">
            <a:extLst>
              <a:ext uri="{FF2B5EF4-FFF2-40B4-BE49-F238E27FC236}">
                <a16:creationId xmlns:a16="http://schemas.microsoft.com/office/drawing/2014/main" id="{DFBC6960-2E46-929F-BBE2-D3423E7A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13851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83" y="135955"/>
            <a:ext cx="4080753" cy="916325"/>
          </a:xfrm>
        </p:spPr>
        <p:txBody>
          <a:bodyPr>
            <a:normAutofit fontScale="90%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142" y="520899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Kelly Halvorsen</a:t>
            </a:r>
          </a:p>
          <a:p>
            <a:r>
              <a:rPr lang="en-US" sz="1600" dirty="0"/>
              <a:t>Director of Zone Applications </a:t>
            </a:r>
          </a:p>
          <a:p>
            <a:r>
              <a:rPr lang="en-US" sz="1600" dirty="0"/>
              <a:t>IMS Worldwide, Inc.</a:t>
            </a:r>
          </a:p>
          <a:p>
            <a:r>
              <a:rPr lang="en-US" sz="1600" dirty="0"/>
              <a:t>Office:  (281) 554-9099</a:t>
            </a:r>
          </a:p>
          <a:p>
            <a:r>
              <a:rPr lang="en-US" sz="1600" dirty="0"/>
              <a:t>Email</a:t>
            </a:r>
            <a:r>
              <a:rPr lang="en-US" sz="1600" u="sng" dirty="0"/>
              <a:t>: Kelly.Halvorsen@imsw.com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2A37981-BB62-CD3D-0928-E075BA62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7678"/>
            <a:ext cx="4836572" cy="32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town&#10;&#10;Description automatically generated">
            <a:extLst>
              <a:ext uri="{FF2B5EF4-FFF2-40B4-BE49-F238E27FC236}">
                <a16:creationId xmlns:a16="http://schemas.microsoft.com/office/drawing/2014/main" id="{36DE627A-3CB4-5928-D24E-EED0650B1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.278%" t="9.532%" r="8.931%" b="10.438%"/>
          <a:stretch/>
        </p:blipFill>
        <p:spPr>
          <a:xfrm>
            <a:off x="24319" y="-22698"/>
            <a:ext cx="2590800" cy="2504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A5E45-128D-3815-AEEE-CC62BEC77151}"/>
              </a:ext>
            </a:extLst>
          </p:cNvPr>
          <p:cNvSpPr txBox="1"/>
          <p:nvPr/>
        </p:nvSpPr>
        <p:spPr>
          <a:xfrm>
            <a:off x="4697801" y="5208990"/>
            <a:ext cx="4331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Vanessa Spaulding, MBA, CIA, CIGA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Manager - Airport FTZ &amp; Air Service Development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Tallahassee International Airport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Office: (850) 891-7895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Email: </a:t>
            </a:r>
            <a:r>
              <a:rPr lang="en-US" sz="16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Vanessa.Spaulding@talgov.com</a:t>
            </a: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2" name="Picture 21" descr="IMSW Logo">
            <a:extLst>
              <a:ext uri="{FF2B5EF4-FFF2-40B4-BE49-F238E27FC236}">
                <a16:creationId xmlns:a16="http://schemas.microsoft.com/office/drawing/2014/main" id="{03F4C9DA-A8E3-D4EA-46E8-BBBA210D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247996" y="4466167"/>
            <a:ext cx="2547729" cy="7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26" name="Picture 2" descr="TLH Logo">
            <a:extLst>
              <a:ext uri="{FF2B5EF4-FFF2-40B4-BE49-F238E27FC236}">
                <a16:creationId xmlns:a16="http://schemas.microsoft.com/office/drawing/2014/main" id="{411F7E57-1907-95B7-82F7-3F6DF98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09" y="4466167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2363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3" y="279353"/>
            <a:ext cx="91440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177CA5"/>
                </a:solidFill>
              </a:rPr>
              <a:t>Agenda</a:t>
            </a:r>
          </a:p>
        </p:txBody>
      </p:sp>
      <p:graphicFrame>
        <p:nvGraphicFramePr>
          <p:cNvPr id="4108" name="Rectangle 3">
            <a:extLst>
              <a:ext uri="{FF2B5EF4-FFF2-40B4-BE49-F238E27FC236}">
                <a16:creationId xmlns:a16="http://schemas.microsoft.com/office/drawing/2014/main" id="{E047E956-4705-3625-45B7-5531F25E6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41432"/>
              </p:ext>
            </p:extLst>
          </p:nvPr>
        </p:nvGraphicFramePr>
        <p:xfrm>
          <a:off x="1066800" y="1231924"/>
          <a:ext cx="7315200" cy="4679950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  <p:pic>
        <p:nvPicPr>
          <p:cNvPr id="4" name="Picture 21" descr="IMSW Logo">
            <a:extLst>
              <a:ext uri="{FF2B5EF4-FFF2-40B4-BE49-F238E27FC236}">
                <a16:creationId xmlns:a16="http://schemas.microsoft.com/office/drawing/2014/main" id="{60F62F32-F3DA-D80B-CA8A-A2A6CEF6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2" descr="TLH Logo">
            <a:extLst>
              <a:ext uri="{FF2B5EF4-FFF2-40B4-BE49-F238E27FC236}">
                <a16:creationId xmlns:a16="http://schemas.microsoft.com/office/drawing/2014/main" id="{B5281AD3-0898-D883-9B2E-244921A1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7901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997"/>
            <a:ext cx="9144000" cy="685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%"/>
              </a:lnSpc>
            </a:pPr>
            <a:r>
              <a:rPr lang="en-US" altLang="en-US" b="1" dirty="0">
                <a:solidFill>
                  <a:srgbClr val="177CA5"/>
                </a:solidFill>
                <a:latin typeface="+mn-lt"/>
              </a:rPr>
              <a:t>What is an FTZ?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39242"/>
            <a:ext cx="7637834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altLang="en-US" sz="2400" dirty="0"/>
              <a:t>A Federal program, started in 1934 with 261 current active FTZ projects being administered across the US.</a:t>
            </a:r>
          </a:p>
          <a:p>
            <a:pPr algn="l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dirty="0"/>
              <a:t>An FTZ is a d</a:t>
            </a:r>
            <a:r>
              <a:rPr lang="en-US" sz="2400" b="0" i="0" dirty="0">
                <a:effectLst/>
              </a:rPr>
              <a:t>esignated location in the US where companies can use special customs procedures to increase </a:t>
            </a:r>
            <a:r>
              <a:rPr lang="en-US" altLang="en-US" sz="2400" dirty="0"/>
              <a:t>competitiveness with other nations for manufacturing and operations.</a:t>
            </a:r>
            <a:endParaRPr lang="en-US" sz="2400" b="0" i="0" dirty="0">
              <a:effectLst/>
            </a:endParaRPr>
          </a:p>
          <a:p>
            <a:pPr algn="l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b="0" i="0" dirty="0">
                <a:solidFill>
                  <a:srgbClr val="2C2C2C"/>
                </a:solidFill>
                <a:effectLst/>
              </a:rPr>
              <a:t>A site is granted FTZ status by the US Foreign-Trade Zones Board (FTZ Board) under the US </a:t>
            </a:r>
            <a:r>
              <a:rPr lang="en-US" sz="2400" dirty="0">
                <a:solidFill>
                  <a:srgbClr val="2C2C2C"/>
                </a:solidFill>
              </a:rPr>
              <a:t>Department of Commerce.</a:t>
            </a:r>
          </a:p>
          <a:p>
            <a:pPr algn="l">
              <a:lnSpc>
                <a:spcPts val="2800"/>
              </a:lnSpc>
              <a:spcBef>
                <a:spcPts val="600"/>
              </a:spcBef>
              <a:buClr>
                <a:srgbClr val="C00000"/>
              </a:buClr>
              <a:buSzPct val="115%"/>
            </a:pPr>
            <a:r>
              <a:rPr lang="en-US" sz="2400" b="0" i="0" dirty="0">
                <a:solidFill>
                  <a:srgbClr val="2C2C2C"/>
                </a:solidFill>
                <a:effectLst/>
              </a:rPr>
              <a:t>Zone activity cannot occur until the site has been separately approved for activation by local US Customs and Border Protection (CBP) officials.  </a:t>
            </a:r>
            <a:r>
              <a:rPr lang="en-US" sz="2400" dirty="0">
                <a:solidFill>
                  <a:srgbClr val="2C2C2C"/>
                </a:solidFill>
              </a:rPr>
              <a:t>Z</a:t>
            </a:r>
            <a:r>
              <a:rPr lang="en-US" sz="2400" b="0" i="0" dirty="0">
                <a:solidFill>
                  <a:srgbClr val="2C2C2C"/>
                </a:solidFill>
                <a:effectLst/>
              </a:rPr>
              <a:t>one activity remains under the supervision of CBP.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%"/>
            </a:pPr>
            <a:endParaRPr lang="en-US" altLang="en-US" sz="2400" dirty="0"/>
          </a:p>
        </p:txBody>
      </p:sp>
      <p:pic>
        <p:nvPicPr>
          <p:cNvPr id="3" name="Picture 21" descr="IMSW Logo">
            <a:extLst>
              <a:ext uri="{FF2B5EF4-FFF2-40B4-BE49-F238E27FC236}">
                <a16:creationId xmlns:a16="http://schemas.microsoft.com/office/drawing/2014/main" id="{180FAC13-2060-EC0E-68A2-84CB4DEC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2" descr="TLH Logo">
            <a:extLst>
              <a:ext uri="{FF2B5EF4-FFF2-40B4-BE49-F238E27FC236}">
                <a16:creationId xmlns:a16="http://schemas.microsoft.com/office/drawing/2014/main" id="{51DB7362-50D9-B8FD-5B90-F114D065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4859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905000"/>
            <a:ext cx="3429000" cy="16002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233363" algn="l" eaLnBrk="1" hangingPunct="1"/>
            <a:r>
              <a:rPr lang="en-US" altLang="en-US" sz="4000" b="1" dirty="0">
                <a:solidFill>
                  <a:schemeClr val="bg1"/>
                </a:solidFill>
              </a:rPr>
              <a:t>FTZ Key Stakeholders</a:t>
            </a:r>
          </a:p>
        </p:txBody>
      </p:sp>
      <p:graphicFrame>
        <p:nvGraphicFramePr>
          <p:cNvPr id="6151" name="Rectangle 3">
            <a:extLst>
              <a:ext uri="{FF2B5EF4-FFF2-40B4-BE49-F238E27FC236}">
                <a16:creationId xmlns:a16="http://schemas.microsoft.com/office/drawing/2014/main" id="{B79A228B-8E62-EFDA-FD25-A34643B44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001151"/>
              </p:ext>
            </p:extLst>
          </p:nvPr>
        </p:nvGraphicFramePr>
        <p:xfrm>
          <a:off x="3276600" y="185298"/>
          <a:ext cx="5638800" cy="6444102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398229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F03915-5EB3-6D9B-7A35-E7ACE39F09C9}"/>
              </a:ext>
            </a:extLst>
          </p:cNvPr>
          <p:cNvCxnSpPr>
            <a:cxnSpLocks/>
          </p:cNvCxnSpPr>
          <p:nvPr/>
        </p:nvCxnSpPr>
        <p:spPr>
          <a:xfrm flipH="1">
            <a:off x="304800" y="1700211"/>
            <a:ext cx="1" cy="48529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612E445D-BADB-A7BE-DCF1-981F7C7E49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52051" y="4991913"/>
            <a:ext cx="609600" cy="0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0" y="19452"/>
            <a:ext cx="9144000" cy="785812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US FTZ Structure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6342353" y="914400"/>
            <a:ext cx="2496847" cy="1014668"/>
          </a:xfrm>
          <a:prstGeom prst="flowChartTerminator">
            <a:avLst/>
          </a:prstGeom>
          <a:solidFill>
            <a:srgbClr val="C00000"/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spcBef>
                <a:spcPct val="0%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US Dept of </a:t>
            </a:r>
          </a:p>
          <a:p>
            <a:pPr algn="ctr" eaLnBrk="1" hangingPunct="1">
              <a:lnSpc>
                <a:spcPts val="2300"/>
              </a:lnSpc>
              <a:spcBef>
                <a:spcPct val="0%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Commerce – </a:t>
            </a:r>
          </a:p>
          <a:p>
            <a:pPr algn="ctr" eaLnBrk="1" hangingPunct="1">
              <a:lnSpc>
                <a:spcPts val="2300"/>
              </a:lnSpc>
              <a:spcBef>
                <a:spcPct val="0%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FTZ Board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447097" y="1933577"/>
            <a:ext cx="2109787" cy="762000"/>
          </a:xfrm>
          <a:prstGeom prst="flowChartTerminator">
            <a:avLst/>
          </a:prstGeom>
          <a:solidFill>
            <a:srgbClr val="2BABE1"/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Grantee-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200" b="1" dirty="0">
                <a:latin typeface="Calibri" panose="020F0502020204030204" pitchFamily="34" charset="0"/>
              </a:rPr>
              <a:t>TLH Airport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7637" y="955185"/>
            <a:ext cx="2321718" cy="914400"/>
          </a:xfrm>
          <a:prstGeom prst="flowChartTerminator">
            <a:avLst/>
          </a:prstGeom>
          <a:solidFill>
            <a:srgbClr val="C00000"/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US Customs &amp;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Border Protection</a:t>
            </a:r>
          </a:p>
        </p:txBody>
      </p:sp>
      <p:cxnSp>
        <p:nvCxnSpPr>
          <p:cNvPr id="7175" name="AutoShape 7"/>
          <p:cNvCxnSpPr>
            <a:cxnSpLocks noChangeShapeType="1"/>
            <a:stCxn id="7174" idx="3"/>
            <a:endCxn id="7172" idx="0"/>
          </p:cNvCxnSpPr>
          <p:nvPr/>
        </p:nvCxnSpPr>
        <p:spPr bwMode="auto">
          <a:xfrm>
            <a:off x="2419355" y="1412385"/>
            <a:ext cx="2082636" cy="521192"/>
          </a:xfrm>
          <a:prstGeom prst="curvedConnector2">
            <a:avLst/>
          </a:prstGeom>
          <a:noFill/>
          <a:ln w="38100" cap="sq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 rot="5400000">
            <a:off x="2438400" y="4991913"/>
            <a:ext cx="609600" cy="0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AutoShape 9"/>
          <p:cNvCxnSpPr>
            <a:cxnSpLocks noChangeShapeType="1"/>
            <a:stCxn id="7171" idx="1"/>
            <a:endCxn id="7172" idx="0"/>
          </p:cNvCxnSpPr>
          <p:nvPr/>
        </p:nvCxnSpPr>
        <p:spPr bwMode="auto">
          <a:xfrm rot="10800000" flipV="1">
            <a:off x="4501991" y="1421733"/>
            <a:ext cx="1840362" cy="511843"/>
          </a:xfrm>
          <a:prstGeom prst="curvedConnector2">
            <a:avLst/>
          </a:prstGeom>
          <a:noFill/>
          <a:ln w="38100" cap="sq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798945" y="5410200"/>
            <a:ext cx="1219200" cy="609600"/>
          </a:xfrm>
          <a:prstGeom prst="flowChartTerminator">
            <a:avLst/>
          </a:prstGeom>
          <a:gradFill flip="none" rotWithShape="1">
            <a:gsLst>
              <a:gs pos="0%">
                <a:srgbClr val="C00000">
                  <a:tint val="66%"/>
                  <a:satMod val="160%"/>
                </a:srgbClr>
              </a:gs>
              <a:gs pos="50%">
                <a:srgbClr val="C00000">
                  <a:tint val="44.5%"/>
                  <a:satMod val="160%"/>
                </a:srgbClr>
              </a:gs>
              <a:gs pos="100%">
                <a:srgbClr val="C00000">
                  <a:tint val="23.5%"/>
                  <a:satMod val="160%"/>
                </a:srgbClr>
              </a:gs>
            </a:gsLst>
            <a:lin ang="2700000" scaled="1"/>
            <a:tileRect/>
          </a:gradFill>
          <a:ln w="12700" cap="sq">
            <a:solidFill>
              <a:srgbClr val="C00000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Retailer 1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E2EDBCE6-12B9-763F-DB7A-177F23CC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09754"/>
            <a:ext cx="2438400" cy="1014667"/>
          </a:xfrm>
          <a:prstGeom prst="flowChartTerminator">
            <a:avLst/>
          </a:prstGeom>
          <a:solidFill>
            <a:schemeClr val="accent1">
              <a:lumMod val="20%"/>
              <a:lumOff val="80%"/>
            </a:schemeClr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Site 3: Operator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Distribution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Company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110915E-7F66-C747-CCB9-6540F22A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5" y="3862132"/>
            <a:ext cx="2438400" cy="1014667"/>
          </a:xfrm>
          <a:prstGeom prst="flowChartTerminator">
            <a:avLst/>
          </a:prstGeom>
          <a:solidFill>
            <a:schemeClr val="accent1">
              <a:lumMod val="20%"/>
              <a:lumOff val="80%"/>
            </a:schemeClr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Site 1: Operator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Third-Party Logistics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Company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39E1649-C37A-FFDC-85E7-6D033121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606" y="3901905"/>
            <a:ext cx="2438400" cy="1023130"/>
          </a:xfrm>
          <a:prstGeom prst="flowChartTerminator">
            <a:avLst/>
          </a:prstGeom>
          <a:solidFill>
            <a:schemeClr val="accent1">
              <a:lumMod val="20%"/>
              <a:lumOff val="80%"/>
            </a:schemeClr>
          </a:solidFill>
          <a:ln w="12700" cap="sq">
            <a:solidFill>
              <a:schemeClr val="tx1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Site 2: Operator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Manufacturing </a:t>
            </a:r>
          </a:p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Company</a:t>
            </a: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7B1F3097-B46E-3F75-9227-0D9A5CC0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10200"/>
            <a:ext cx="1219200" cy="609600"/>
          </a:xfrm>
          <a:prstGeom prst="flowChartTerminator">
            <a:avLst/>
          </a:prstGeom>
          <a:gradFill flip="none" rotWithShape="1">
            <a:gsLst>
              <a:gs pos="0%">
                <a:srgbClr val="C00000">
                  <a:tint val="66%"/>
                  <a:satMod val="160%"/>
                </a:srgbClr>
              </a:gs>
              <a:gs pos="50%">
                <a:srgbClr val="C00000">
                  <a:tint val="44.5%"/>
                  <a:satMod val="160%"/>
                </a:srgbClr>
              </a:gs>
              <a:gs pos="100%">
                <a:srgbClr val="C00000">
                  <a:tint val="23.5%"/>
                  <a:satMod val="160%"/>
                </a:srgbClr>
              </a:gs>
            </a:gsLst>
            <a:lin ang="2700000" scaled="1"/>
            <a:tileRect/>
          </a:gradFill>
          <a:ln w="12700" cap="sq">
            <a:solidFill>
              <a:srgbClr val="C00000"/>
            </a:solidFill>
            <a:miter lim="800%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</a:rPr>
              <a:t>Importer 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C1C5EF-177D-1A1F-3918-AEDA0B5E6465}"/>
              </a:ext>
            </a:extLst>
          </p:cNvPr>
          <p:cNvCxnSpPr>
            <a:cxnSpLocks/>
          </p:cNvCxnSpPr>
          <p:nvPr/>
        </p:nvCxnSpPr>
        <p:spPr>
          <a:xfrm>
            <a:off x="1905000" y="3417651"/>
            <a:ext cx="541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4DDC7E-CF75-9974-5B0D-C3ED822B053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315200" y="3417651"/>
            <a:ext cx="0" cy="492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3DD777-9969-3473-7876-91EC3A81C184}"/>
              </a:ext>
            </a:extLst>
          </p:cNvPr>
          <p:cNvCxnSpPr>
            <a:cxnSpLocks/>
          </p:cNvCxnSpPr>
          <p:nvPr/>
        </p:nvCxnSpPr>
        <p:spPr>
          <a:xfrm>
            <a:off x="4580380" y="3429000"/>
            <a:ext cx="0" cy="363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6AF622-2DEC-4116-4248-7648A4B8DB35}"/>
              </a:ext>
            </a:extLst>
          </p:cNvPr>
          <p:cNvCxnSpPr>
            <a:cxnSpLocks/>
          </p:cNvCxnSpPr>
          <p:nvPr/>
        </p:nvCxnSpPr>
        <p:spPr>
          <a:xfrm>
            <a:off x="1905000" y="3417651"/>
            <a:ext cx="0" cy="392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AutoShape 8">
            <a:extLst>
              <a:ext uri="{FF2B5EF4-FFF2-40B4-BE49-F238E27FC236}">
                <a16:creationId xmlns:a16="http://schemas.microsoft.com/office/drawing/2014/main" id="{E5F1FE63-1E01-C910-0CF2-06D722622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4278551"/>
            <a:ext cx="304800" cy="0"/>
          </a:xfrm>
          <a:prstGeom prst="straightConnector1">
            <a:avLst/>
          </a:prstGeom>
          <a:noFill/>
          <a:ln w="38100" cap="sq">
            <a:solidFill>
              <a:srgbClr val="006699"/>
            </a:solidFill>
            <a:round/>
            <a:headEnd type="none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BEF5D3-5070-5BBC-CEFE-62EA0A5DF185}"/>
              </a:ext>
            </a:extLst>
          </p:cNvPr>
          <p:cNvCxnSpPr>
            <a:cxnSpLocks/>
          </p:cNvCxnSpPr>
          <p:nvPr/>
        </p:nvCxnSpPr>
        <p:spPr>
          <a:xfrm flipH="1">
            <a:off x="304800" y="6553200"/>
            <a:ext cx="792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AutoShape 8">
            <a:extLst>
              <a:ext uri="{FF2B5EF4-FFF2-40B4-BE49-F238E27FC236}">
                <a16:creationId xmlns:a16="http://schemas.microsoft.com/office/drawing/2014/main" id="{7BCB469F-60F5-38EB-9490-323D031CD7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8544" y="6133287"/>
            <a:ext cx="1" cy="419913"/>
          </a:xfrm>
          <a:prstGeom prst="straightConnector1">
            <a:avLst/>
          </a:prstGeom>
          <a:noFill/>
          <a:ln w="38100" cap="sq">
            <a:solidFill>
              <a:srgbClr val="006699"/>
            </a:solidFill>
            <a:round/>
            <a:headEnd type="none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8">
            <a:extLst>
              <a:ext uri="{FF2B5EF4-FFF2-40B4-BE49-F238E27FC236}">
                <a16:creationId xmlns:a16="http://schemas.microsoft.com/office/drawing/2014/main" id="{CDC90D6B-C037-6CDC-A115-EFC175DC36A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43200" y="6172200"/>
            <a:ext cx="0" cy="381000"/>
          </a:xfrm>
          <a:prstGeom prst="straightConnector1">
            <a:avLst/>
          </a:prstGeom>
          <a:noFill/>
          <a:ln w="38100" cap="sq">
            <a:solidFill>
              <a:srgbClr val="006699"/>
            </a:solidFill>
            <a:round/>
            <a:headEnd type="none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Straight Arrow Connector 7185">
            <a:extLst>
              <a:ext uri="{FF2B5EF4-FFF2-40B4-BE49-F238E27FC236}">
                <a16:creationId xmlns:a16="http://schemas.microsoft.com/office/drawing/2014/main" id="{A9B6137D-BD52-FF07-CBD0-984B0AEB48F0}"/>
              </a:ext>
            </a:extLst>
          </p:cNvPr>
          <p:cNvCxnSpPr>
            <a:cxnSpLocks/>
          </p:cNvCxnSpPr>
          <p:nvPr/>
        </p:nvCxnSpPr>
        <p:spPr>
          <a:xfrm>
            <a:off x="4572000" y="2667000"/>
            <a:ext cx="0" cy="363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AutoShape 8">
            <a:extLst>
              <a:ext uri="{FF2B5EF4-FFF2-40B4-BE49-F238E27FC236}">
                <a16:creationId xmlns:a16="http://schemas.microsoft.com/office/drawing/2014/main" id="{D40A9FD7-E466-83B1-572F-93630523D4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0" y="5029200"/>
            <a:ext cx="0" cy="1524000"/>
          </a:xfrm>
          <a:prstGeom prst="straightConnector1">
            <a:avLst/>
          </a:prstGeom>
          <a:noFill/>
          <a:ln w="38100" cap="sq">
            <a:solidFill>
              <a:srgbClr val="006699"/>
            </a:solidFill>
            <a:round/>
            <a:headEnd type="none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AutoShape 8">
            <a:extLst>
              <a:ext uri="{FF2B5EF4-FFF2-40B4-BE49-F238E27FC236}">
                <a16:creationId xmlns:a16="http://schemas.microsoft.com/office/drawing/2014/main" id="{3A0B9419-2514-EEDC-CEB1-76FC1BCA4B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5200" y="5029200"/>
            <a:ext cx="0" cy="1524000"/>
          </a:xfrm>
          <a:prstGeom prst="straightConnector1">
            <a:avLst/>
          </a:prstGeom>
          <a:noFill/>
          <a:ln w="38100" cap="sq">
            <a:solidFill>
              <a:srgbClr val="006699"/>
            </a:solidFill>
            <a:round/>
            <a:headEnd type="none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21602963"/>
      </p:ext>
    </p:extLst>
  </p:cSld>
  <p:clrMapOvr>
    <a:masterClrMapping/>
  </p:clrMapOvr>
  <p:transition/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609600"/>
            <a:ext cx="3352800" cy="3657600"/>
          </a:xfrm>
          <a:solidFill>
            <a:srgbClr val="2BABE1"/>
          </a:solidFill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b="1" dirty="0">
                <a:latin typeface="+mn-lt"/>
              </a:rPr>
              <a:t>FTZ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latin typeface="+mn-lt"/>
              </a:rPr>
              <a:t>Proposed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Service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9600"/>
            <a:ext cx="5392366" cy="5105400"/>
          </a:xfrm>
        </p:spPr>
        <p:txBody>
          <a:bodyPr>
            <a:normAutofit lnSpcReduction="10%"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115%"/>
            </a:pPr>
            <a:r>
              <a:rPr lang="en-US" sz="2600" dirty="0"/>
              <a:t>CBP oversight guidelines require that the defined Service Area be within 60 miles / 90-minute drive time rule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5%"/>
            </a:pPr>
            <a:r>
              <a:rPr lang="en-US" sz="2600" dirty="0"/>
              <a:t>Proposed counties for inclusion:  Franklin, Gadsden, Jefferson, Liberty, Leon, Taylor, Madison, Gulf, Wakulla, Jackson, and Calhoun 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15%"/>
            </a:pPr>
            <a:r>
              <a:rPr lang="en-US" sz="2600" dirty="0"/>
              <a:t>Require letters from each county expressing their support and desire to be part of the new Tallahassee International Airport FTZ project</a:t>
            </a:r>
          </a:p>
          <a:p>
            <a:pPr>
              <a:buClr>
                <a:srgbClr val="2BABE1"/>
              </a:buClr>
            </a:pPr>
            <a:endParaRPr lang="en-US" sz="2400" dirty="0"/>
          </a:p>
          <a:p>
            <a:pPr lvl="1">
              <a:buClr>
                <a:srgbClr val="2BABE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Clr>
                <a:srgbClr val="2BABE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Clr>
                <a:srgbClr val="2BABE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Clr>
                <a:srgbClr val="2BABE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21" descr="IMSW Logo">
            <a:extLst>
              <a:ext uri="{FF2B5EF4-FFF2-40B4-BE49-F238E27FC236}">
                <a16:creationId xmlns:a16="http://schemas.microsoft.com/office/drawing/2014/main" id="{C6A83673-5C8A-0BD0-7BFB-AC980231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2" descr="TLH Logo">
            <a:extLst>
              <a:ext uri="{FF2B5EF4-FFF2-40B4-BE49-F238E27FC236}">
                <a16:creationId xmlns:a16="http://schemas.microsoft.com/office/drawing/2014/main" id="{616CB1EF-F579-FF89-90FA-FEFC59F6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19133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76200" y="18091"/>
            <a:ext cx="8915400" cy="1143000"/>
          </a:xfrm>
        </p:spPr>
        <p:txBody>
          <a:bodyPr/>
          <a:lstStyle/>
          <a:p>
            <a:pPr algn="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Enlarged Foreign Trade Zone Map</a:t>
            </a:r>
          </a:p>
        </p:txBody>
      </p:sp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278ABDD1-A73E-BC84-0151-DA7310DD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.303%"/>
          <a:stretch/>
        </p:blipFill>
        <p:spPr>
          <a:xfrm>
            <a:off x="19050" y="941295"/>
            <a:ext cx="9144000" cy="53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2285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3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6699"/>
                </a:solidFill>
              </a:rPr>
              <a:t>What is a Zone Site?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28409"/>
            <a:ext cx="7696200" cy="367454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5%"/>
              <a:defRPr/>
            </a:pPr>
            <a:r>
              <a:rPr lang="en-US" altLang="en-US" sz="3000" dirty="0"/>
              <a:t>An Industrial Park or Development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Magnet Site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5%"/>
              <a:defRPr/>
            </a:pPr>
            <a:r>
              <a:rPr lang="en-US" altLang="en-US" sz="3000" dirty="0"/>
              <a:t>A Company’s Facility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Usage-Driven or Subzone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15%"/>
              <a:defRPr/>
            </a:pPr>
            <a:r>
              <a:rPr lang="en-US" altLang="en-US" sz="3000" dirty="0"/>
              <a:t>Multiple Company Locations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Subzone</a:t>
            </a:r>
          </a:p>
        </p:txBody>
      </p:sp>
      <p:pic>
        <p:nvPicPr>
          <p:cNvPr id="3" name="Picture 21" descr="IMSW Logo">
            <a:extLst>
              <a:ext uri="{FF2B5EF4-FFF2-40B4-BE49-F238E27FC236}">
                <a16:creationId xmlns:a16="http://schemas.microsoft.com/office/drawing/2014/main" id="{88248338-85F8-C4B3-C724-BF7BBC5D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2" descr="TLH Logo">
            <a:extLst>
              <a:ext uri="{FF2B5EF4-FFF2-40B4-BE49-F238E27FC236}">
                <a16:creationId xmlns:a16="http://schemas.microsoft.com/office/drawing/2014/main" id="{B2CB608C-0B8B-5813-AD25-7C76B189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Click="0"/>
    </mc:Fallback>
  </mc:AlternateContent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477287"/>
            <a:ext cx="9372600" cy="691018"/>
          </a:xfrm>
          <a:solidFill>
            <a:srgbClr val="2BABE1"/>
          </a:solidFill>
        </p:spPr>
        <p:txBody>
          <a:bodyPr>
            <a:noAutofit/>
          </a:bodyPr>
          <a:lstStyle/>
          <a:p>
            <a:pPr algn="l" eaLnBrk="1" hangingPunct="1">
              <a:lnSpc>
                <a:spcPts val="4700"/>
              </a:lnSpc>
            </a:pPr>
            <a:r>
              <a:rPr lang="en-US" altLang="en-US" sz="3200" b="1" dirty="0"/>
              <a:t> 	What activity can occur within an FTZ?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53247"/>
            <a:ext cx="3581400" cy="1965726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SzPct val="115%"/>
            </a:pPr>
            <a:r>
              <a:rPr lang="en-US" altLang="en-US" sz="2600" dirty="0"/>
              <a:t>Distribution</a:t>
            </a:r>
          </a:p>
          <a:p>
            <a:pPr eaLnBrk="1" hangingPunct="1">
              <a:buClr>
                <a:srgbClr val="C00000"/>
              </a:buClr>
              <a:buSzPct val="115%"/>
            </a:pPr>
            <a:r>
              <a:rPr lang="en-US" altLang="en-US" sz="2600" dirty="0"/>
              <a:t>Storage</a:t>
            </a:r>
          </a:p>
          <a:p>
            <a:pPr eaLnBrk="1" hangingPunct="1">
              <a:buClr>
                <a:srgbClr val="C00000"/>
              </a:buClr>
              <a:buSzPct val="115%"/>
            </a:pPr>
            <a:r>
              <a:rPr lang="en-US" altLang="en-US" sz="2600" dirty="0"/>
              <a:t>Testing and Inspection</a:t>
            </a:r>
          </a:p>
          <a:p>
            <a:pPr eaLnBrk="1" hangingPunct="1">
              <a:buClr>
                <a:srgbClr val="C00000"/>
              </a:buClr>
              <a:buSzPct val="115%"/>
            </a:pPr>
            <a:r>
              <a:rPr lang="en-US" altLang="en-US" sz="2600" dirty="0"/>
              <a:t>Repackaging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3D4599-B2CF-527F-B4BF-9E9CF7E6CA56}"/>
              </a:ext>
            </a:extLst>
          </p:cNvPr>
          <p:cNvSpPr txBox="1">
            <a:spLocks noChangeArrowheads="1"/>
          </p:cNvSpPr>
          <p:nvPr/>
        </p:nvSpPr>
        <p:spPr>
          <a:xfrm>
            <a:off x="4936787" y="1219200"/>
            <a:ext cx="2726987" cy="222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Assembly</a:t>
            </a:r>
          </a:p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Repair</a:t>
            </a:r>
          </a:p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Scrap</a:t>
            </a:r>
          </a:p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Manufacturing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ED6EAD-B137-D18C-9985-DC2ED6726339}"/>
              </a:ext>
            </a:extLst>
          </p:cNvPr>
          <p:cNvSpPr txBox="1">
            <a:spLocks noChangeArrowheads="1"/>
          </p:cNvSpPr>
          <p:nvPr/>
        </p:nvSpPr>
        <p:spPr>
          <a:xfrm>
            <a:off x="-152400" y="3407636"/>
            <a:ext cx="9448800" cy="691018"/>
          </a:xfrm>
          <a:prstGeom prst="rect">
            <a:avLst/>
          </a:prstGeom>
          <a:solidFill>
            <a:srgbClr val="2BABE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00"/>
              </a:lnSpc>
            </a:pPr>
            <a:r>
              <a:rPr lang="en-US" altLang="en-US" sz="3200" b="1" dirty="0"/>
              <a:t>	What activity cannot occur within an FTZ?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52A15-5B4B-9698-58FD-41A7B14541D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4321405"/>
            <a:ext cx="3386709" cy="631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Retail operations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B25E2CE-8E45-A909-93DA-36E3BA1CA27F}"/>
              </a:ext>
            </a:extLst>
          </p:cNvPr>
          <p:cNvSpPr txBox="1">
            <a:spLocks noChangeArrowheads="1"/>
          </p:cNvSpPr>
          <p:nvPr/>
        </p:nvSpPr>
        <p:spPr>
          <a:xfrm>
            <a:off x="4944151" y="4367083"/>
            <a:ext cx="3386709" cy="58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%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15%"/>
            </a:pPr>
            <a:r>
              <a:rPr lang="en-US" altLang="en-US" sz="2600" dirty="0"/>
              <a:t>Residential usage</a:t>
            </a:r>
          </a:p>
        </p:txBody>
      </p:sp>
      <p:pic>
        <p:nvPicPr>
          <p:cNvPr id="4" name="Picture 21" descr="IMSW Logo">
            <a:extLst>
              <a:ext uri="{FF2B5EF4-FFF2-40B4-BE49-F238E27FC236}">
                <a16:creationId xmlns:a16="http://schemas.microsoft.com/office/drawing/2014/main" id="{746AB29C-3014-4661-3FB2-B356A8EF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%" contrast="24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.247%" b="15.703%"/>
          <a:stretch>
            <a:fillRect/>
          </a:stretch>
        </p:blipFill>
        <p:spPr bwMode="auto">
          <a:xfrm>
            <a:off x="6835060" y="6180231"/>
            <a:ext cx="2080339" cy="62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" name="Picture 2" descr="TLH Logo">
            <a:extLst>
              <a:ext uri="{FF2B5EF4-FFF2-40B4-BE49-F238E27FC236}">
                <a16:creationId xmlns:a16="http://schemas.microsoft.com/office/drawing/2014/main" id="{746D8B52-48C2-15A0-E3F5-7C7E425E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" y="6087614"/>
            <a:ext cx="1940972" cy="7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30270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3015fb-5aa3-47e7-bcac-1ed669dad6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D8A000D79B64EB7A9834112CB44E1" ma:contentTypeVersion="9" ma:contentTypeDescription="Create a new document." ma:contentTypeScope="" ma:versionID="c75b53410598938cbc7c941ef2cd4cd9">
  <xsd:schema xmlns:xsd="http://www.w3.org/2001/XMLSchema" xmlns:xs="http://www.w3.org/2001/XMLSchema" xmlns:p="http://schemas.microsoft.com/office/2006/metadata/properties" xmlns:ns3="7f3015fb-5aa3-47e7-bcac-1ed669dad6ef" targetNamespace="http://schemas.microsoft.com/office/2006/metadata/properties" ma:root="true" ma:fieldsID="86e1739525c3c44662d9cfecbdfeae54" ns3:_="">
    <xsd:import namespace="7f3015fb-5aa3-47e7-bcac-1ed669dad6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015fb-5aa3-47e7-bcac-1ed669da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purl.oclc.org/ooxml/officeDocument/customXml" ds:itemID="{35011676-F503-4404-99D9-2F8F5903AFB5}">
  <ds:schemaRefs>
    <ds:schemaRef ds:uri="http://schemas.microsoft.com/office/2006/documentManagement/types"/>
    <ds:schemaRef ds:uri="http://purl.org/dc/dcmitype/"/>
    <ds:schemaRef ds:uri="7f3015fb-5aa3-47e7-bcac-1ed669dad6ef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purl.oclc.org/ooxml/officeDocument/customXml" ds:itemID="{242159F8-FDDE-4522-A315-57C68570A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015fb-5aa3-47e7-bcac-1ed669dad6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purl.oclc.org/ooxml/officeDocument/customXml" ds:itemID="{0CB28F99-2B11-4B76-B322-10F7D73E5570}">
  <ds:schemaRefs>
    <ds:schemaRef ds:uri="http://schemas.microsoft.com/sharepoint/v3/contenttype/forms"/>
  </ds:schemaRefs>
</ds:datastoreItem>
</file>

<file path=docProps/app.xml><?xml version="1.0" encoding="utf-8"?>
<Properties xmlns="http://purl.oclc.org/ooxml/officeDocument/extendedProperties" xmlns:vt="http://purl.oclc.org/ooxml/officeDocument/docPropsVTypes">
  <TotalTime>3325</TotalTime>
  <Words>1055</Words>
  <Application>Microsoft Office PowerPoint</Application>
  <PresentationFormat>On-screen Show (4:3)</PresentationFormat>
  <Paragraphs>162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Agenda</vt:lpstr>
      <vt:lpstr>What is an FTZ?</vt:lpstr>
      <vt:lpstr>FTZ Key Stakeholders</vt:lpstr>
      <vt:lpstr>US FTZ Structure</vt:lpstr>
      <vt:lpstr>FTZ Proposed  Service Area</vt:lpstr>
      <vt:lpstr>Enlarged Foreign Trade Zone Map</vt:lpstr>
      <vt:lpstr>What is a Zone Site?</vt:lpstr>
      <vt:lpstr>  What activity can occur within an FTZ?</vt:lpstr>
      <vt:lpstr>Import Duties and Tariffs</vt:lpstr>
      <vt:lpstr>FTZ Operational Benefits</vt:lpstr>
      <vt:lpstr>PowerPoint Presentation</vt:lpstr>
      <vt:lpstr>PowerPoint Presentation</vt:lpstr>
      <vt:lpstr>PowerPoint Presentation</vt:lpstr>
      <vt:lpstr>Economic Development Tool</vt:lpstr>
      <vt:lpstr>FTZ Top Prospects</vt:lpstr>
      <vt:lpstr>Next Steps for Set-up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Tallahassee Regional Airport</dc:title>
  <dc:creator>Steve Schellenberg</dc:creator>
  <cp:lastModifiedBy>Kelly Halvorsen</cp:lastModifiedBy>
  <cp:revision>59</cp:revision>
  <cp:lastPrinted>2023-10-13T19:44:36Z</cp:lastPrinted>
  <dcterms:created xsi:type="dcterms:W3CDTF">2016-04-21T18:01:21Z</dcterms:created>
  <dcterms:modified xsi:type="dcterms:W3CDTF">2023-10-20T15:26:04Z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0x01010095BD8A000D79B64EB7A9834112CB44E1</vt:lpwstr>
  </property>
</Properties>
</file>