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308" r:id="rId4"/>
    <p:sldId id="309" r:id="rId5"/>
    <p:sldId id="317" r:id="rId6"/>
    <p:sldId id="313" r:id="rId7"/>
    <p:sldId id="312" r:id="rId8"/>
    <p:sldId id="311" r:id="rId9"/>
    <p:sldId id="310" r:id="rId10"/>
    <p:sldId id="314" r:id="rId11"/>
    <p:sldId id="315" r:id="rId12"/>
    <p:sldId id="31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5" autoAdjust="0"/>
    <p:restoredTop sz="94660"/>
  </p:normalViewPr>
  <p:slideViewPr>
    <p:cSldViewPr snapToGrid="0">
      <p:cViewPr varScale="1">
        <p:scale>
          <a:sx n="78" d="100"/>
          <a:sy n="78" d="100"/>
        </p:scale>
        <p:origin x="114"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3222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9751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09519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846140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68350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9268968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75024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25978510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779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3090835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49171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7490258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3387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6311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6413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1104096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0465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61BEF0D-F0BB-DE4B-95CE-6DB70DBA9567}" type="datetimeFigureOut">
              <a:rPr lang="en-US" smtClean="0"/>
              <a:pPr/>
              <a:t>3/24/2021</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8527541"/>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bigbendcoc.org/coordinated-entry/"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bigbendcoc.org/" TargetMode="External"/><Relationship Id="rId2" Type="http://schemas.openxmlformats.org/officeDocument/2006/relationships/hyperlink" Target="mailto:awander@bigbendcoc.org" TargetMode="Externa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hyperlink" Target="https://disaster-response-rehousing.info/"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14" name="Group 1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15" name="Straight Connector 1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73D038A9-71E3-4ECB-9A65-5EFD50C00D56}"/>
              </a:ext>
            </a:extLst>
          </p:cNvPr>
          <p:cNvSpPr>
            <a:spLocks noGrp="1"/>
          </p:cNvSpPr>
          <p:nvPr>
            <p:ph type="ctrTitle"/>
          </p:nvPr>
        </p:nvSpPr>
        <p:spPr>
          <a:xfrm>
            <a:off x="4790545" y="685798"/>
            <a:ext cx="7205985" cy="4495801"/>
          </a:xfrm>
        </p:spPr>
        <p:txBody>
          <a:bodyPr anchor="ctr">
            <a:normAutofit/>
          </a:bodyPr>
          <a:lstStyle/>
          <a:p>
            <a:r>
              <a:rPr lang="en-US" dirty="0"/>
              <a:t>Big Bend continuum of Care and Homelessness</a:t>
            </a:r>
          </a:p>
        </p:txBody>
      </p:sp>
      <p:sp>
        <p:nvSpPr>
          <p:cNvPr id="3" name="Subtitle 2">
            <a:extLst>
              <a:ext uri="{FF2B5EF4-FFF2-40B4-BE49-F238E27FC236}">
                <a16:creationId xmlns:a16="http://schemas.microsoft.com/office/drawing/2014/main" id="{8A05DA7D-1288-4AF9-8D94-9FECFE087BCF}"/>
              </a:ext>
            </a:extLst>
          </p:cNvPr>
          <p:cNvSpPr>
            <a:spLocks noGrp="1"/>
          </p:cNvSpPr>
          <p:nvPr>
            <p:ph type="subTitle" idx="1"/>
          </p:nvPr>
        </p:nvSpPr>
        <p:spPr>
          <a:xfrm>
            <a:off x="1698171" y="685798"/>
            <a:ext cx="2502578" cy="4495801"/>
          </a:xfrm>
        </p:spPr>
        <p:txBody>
          <a:bodyPr anchor="ctr">
            <a:normAutofit/>
          </a:bodyPr>
          <a:lstStyle/>
          <a:p>
            <a:pPr algn="r"/>
            <a:endParaRPr lang="en-US" dirty="0">
              <a:solidFill>
                <a:schemeClr val="tx1"/>
              </a:solidFill>
            </a:endParaRPr>
          </a:p>
        </p:txBody>
      </p:sp>
      <p:pic>
        <p:nvPicPr>
          <p:cNvPr id="5" name="Picture 4" descr="Logo, company name&#10;&#10;Description automatically generated">
            <a:extLst>
              <a:ext uri="{FF2B5EF4-FFF2-40B4-BE49-F238E27FC236}">
                <a16:creationId xmlns:a16="http://schemas.microsoft.com/office/drawing/2014/main" id="{E7FD9D29-52B5-477B-81D2-2C884C6D0C01}"/>
              </a:ext>
            </a:extLst>
          </p:cNvPr>
          <p:cNvPicPr>
            <a:picLocks noChangeAspect="1"/>
          </p:cNvPicPr>
          <p:nvPr/>
        </p:nvPicPr>
        <p:blipFill>
          <a:blip r:embed="rId2"/>
          <a:stretch>
            <a:fillRect/>
          </a:stretch>
        </p:blipFill>
        <p:spPr>
          <a:xfrm>
            <a:off x="-37652" y="675858"/>
            <a:ext cx="4677385" cy="4677385"/>
          </a:xfrm>
          <a:prstGeom prst="rect">
            <a:avLst/>
          </a:prstGeom>
        </p:spPr>
      </p:pic>
    </p:spTree>
    <p:extLst>
      <p:ext uri="{BB962C8B-B14F-4D97-AF65-F5344CB8AC3E}">
        <p14:creationId xmlns:p14="http://schemas.microsoft.com/office/powerpoint/2010/main" val="13953823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41761" y="1229407"/>
            <a:ext cx="6159273" cy="4495801"/>
          </a:xfrm>
        </p:spPr>
        <p:txBody>
          <a:bodyPr vert="horz" lIns="91440" tIns="45720" rIns="91440" bIns="45720" rtlCol="0" anchor="ctr">
            <a:normAutofit fontScale="90000"/>
          </a:bodyPr>
          <a:lstStyle/>
          <a:p>
            <a:r>
              <a:rPr lang="en-US" sz="2700" dirty="0"/>
              <a:t>Standardized Assessment</a:t>
            </a:r>
            <a:br>
              <a:rPr lang="en-US" sz="2700" dirty="0"/>
            </a:br>
            <a:br>
              <a:rPr lang="en-US" sz="2700" dirty="0"/>
            </a:br>
            <a:r>
              <a:rPr lang="en-US" sz="2700" dirty="0"/>
              <a:t>Recommended Intervention</a:t>
            </a:r>
            <a:br>
              <a:rPr lang="en-US" sz="2700" dirty="0"/>
            </a:br>
            <a:br>
              <a:rPr lang="en-US" sz="2700" dirty="0"/>
            </a:br>
            <a:r>
              <a:rPr lang="en-US" sz="2700" dirty="0"/>
              <a:t>Referral and Documentation</a:t>
            </a:r>
            <a:br>
              <a:rPr lang="en-US" sz="2700" dirty="0"/>
            </a:br>
            <a:br>
              <a:rPr lang="en-US" sz="2700" dirty="0"/>
            </a:br>
            <a:r>
              <a:rPr lang="en-US" sz="2700" dirty="0"/>
              <a:t>Priority of service for the most vulnerable</a:t>
            </a:r>
            <a:br>
              <a:rPr lang="en-US" sz="2700" dirty="0"/>
            </a:br>
            <a:br>
              <a:rPr lang="en-US" sz="2700" dirty="0"/>
            </a:br>
            <a:r>
              <a:rPr lang="en-US" sz="1800" dirty="0">
                <a:solidFill>
                  <a:schemeClr val="tx1"/>
                </a:solidFill>
              </a:rPr>
              <a:t>More information about </a:t>
            </a:r>
            <a:r>
              <a:rPr lang="en-US" sz="1800" dirty="0" err="1">
                <a:solidFill>
                  <a:schemeClr val="tx1"/>
                </a:solidFill>
              </a:rPr>
              <a:t>BBCoC’s</a:t>
            </a:r>
            <a:r>
              <a:rPr lang="en-US" sz="1800" dirty="0">
                <a:solidFill>
                  <a:schemeClr val="tx1"/>
                </a:solidFill>
              </a:rPr>
              <a:t> Coordinated Entry System can be found here </a:t>
            </a:r>
            <a:r>
              <a:rPr lang="en-US" sz="1800" dirty="0">
                <a:solidFill>
                  <a:schemeClr val="tx1"/>
                </a:solidFill>
                <a:hlinkClick r:id="rId2">
                  <a:extLst>
                    <a:ext uri="{A12FA001-AC4F-418D-AE19-62706E023703}">
                      <ahyp:hlinkClr xmlns:ahyp="http://schemas.microsoft.com/office/drawing/2018/hyperlinkcolor" val="tx"/>
                    </a:ext>
                  </a:extLst>
                </a:hlinkClick>
              </a:rPr>
              <a:t>http://bigbendcoc.org/coordinated-entry/</a:t>
            </a:r>
            <a:r>
              <a:rPr lang="en-US" sz="1800" dirty="0">
                <a:solidFill>
                  <a:schemeClr val="tx1"/>
                </a:solidFill>
              </a:rPr>
              <a:t> </a:t>
            </a:r>
            <a:br>
              <a:rPr lang="en-US" sz="1800" dirty="0">
                <a:solidFill>
                  <a:schemeClr val="tx1"/>
                </a:solidFill>
              </a:rPr>
            </a:br>
            <a:br>
              <a:rPr lang="en-US" sz="3200" b="0" i="0" dirty="0">
                <a:solidFill>
                  <a:schemeClr val="tx1"/>
                </a:solidFill>
                <a:effectLst/>
                <a:latin typeface="Open Sans"/>
              </a:rPr>
            </a:br>
            <a:endParaRPr lang="en-US" sz="48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438656" y="685798"/>
            <a:ext cx="3201078" cy="4495801"/>
          </a:xfrm>
        </p:spPr>
        <p:txBody>
          <a:bodyPr vert="horz" lIns="91440" tIns="45720" rIns="91440" bIns="45720" rtlCol="0" anchor="ctr">
            <a:noAutofit/>
          </a:bodyPr>
          <a:lstStyle/>
          <a:p>
            <a:pPr algn="r"/>
            <a:r>
              <a:rPr lang="en-US" sz="3600" dirty="0">
                <a:solidFill>
                  <a:schemeClr val="tx1"/>
                </a:solidFill>
              </a:rPr>
              <a:t>Coordinated Entry System</a:t>
            </a:r>
          </a:p>
        </p:txBody>
      </p:sp>
    </p:spTree>
    <p:extLst>
      <p:ext uri="{BB962C8B-B14F-4D97-AF65-F5344CB8AC3E}">
        <p14:creationId xmlns:p14="http://schemas.microsoft.com/office/powerpoint/2010/main" val="17767328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41761" y="1229407"/>
            <a:ext cx="6159273" cy="4866593"/>
          </a:xfrm>
        </p:spPr>
        <p:txBody>
          <a:bodyPr vert="horz" lIns="91440" tIns="45720" rIns="91440" bIns="45720" rtlCol="0" anchor="ctr">
            <a:noAutofit/>
          </a:bodyPr>
          <a:lstStyle/>
          <a:p>
            <a:r>
              <a:rPr lang="en-US" sz="1600" b="1" dirty="0">
                <a:solidFill>
                  <a:schemeClr val="tx1"/>
                </a:solidFill>
              </a:rPr>
              <a:t>Ability 1</a:t>
            </a:r>
            <a:r>
              <a:rPr lang="en-US" sz="1600" b="1" baseline="30000" dirty="0">
                <a:solidFill>
                  <a:schemeClr val="tx1"/>
                </a:solidFill>
              </a:rPr>
              <a:t>st</a:t>
            </a:r>
            <a:r>
              <a:rPr lang="en-US" sz="1600" b="1" dirty="0">
                <a:solidFill>
                  <a:schemeClr val="tx1"/>
                </a:solidFill>
              </a:rPr>
              <a:t> Center for Independent Living</a:t>
            </a:r>
            <a:br>
              <a:rPr lang="en-US" sz="1600" b="1" dirty="0">
                <a:solidFill>
                  <a:schemeClr val="tx1"/>
                </a:solidFill>
              </a:rPr>
            </a:br>
            <a:r>
              <a:rPr lang="en-US" sz="1600" dirty="0">
                <a:solidFill>
                  <a:schemeClr val="tx1"/>
                </a:solidFill>
              </a:rPr>
              <a:t>Street Outreach</a:t>
            </a:r>
            <a:br>
              <a:rPr lang="en-US" sz="1600" dirty="0">
                <a:solidFill>
                  <a:schemeClr val="tx1"/>
                </a:solidFill>
              </a:rPr>
            </a:br>
            <a:r>
              <a:rPr lang="en-US" sz="1600" dirty="0">
                <a:solidFill>
                  <a:schemeClr val="tx1"/>
                </a:solidFill>
              </a:rPr>
              <a:t>Permanent Supportive Housing</a:t>
            </a:r>
            <a:br>
              <a:rPr lang="en-US" sz="1600" dirty="0">
                <a:solidFill>
                  <a:schemeClr val="tx1"/>
                </a:solidFill>
              </a:rPr>
            </a:br>
            <a:br>
              <a:rPr lang="en-US" sz="1600" dirty="0">
                <a:solidFill>
                  <a:schemeClr val="tx1"/>
                </a:solidFill>
              </a:rPr>
            </a:br>
            <a:r>
              <a:rPr lang="en-US" sz="1600" b="1" dirty="0">
                <a:solidFill>
                  <a:schemeClr val="tx1"/>
                </a:solidFill>
              </a:rPr>
              <a:t>Big Bend Homeless Coalition</a:t>
            </a:r>
            <a:br>
              <a:rPr lang="en-US" sz="1600" b="1" dirty="0">
                <a:solidFill>
                  <a:schemeClr val="tx1"/>
                </a:solidFill>
              </a:rPr>
            </a:br>
            <a:r>
              <a:rPr lang="en-US" sz="1600" dirty="0">
                <a:solidFill>
                  <a:schemeClr val="tx1"/>
                </a:solidFill>
              </a:rPr>
              <a:t>Homeless Prevention</a:t>
            </a:r>
            <a:br>
              <a:rPr lang="en-US" sz="1600" dirty="0">
                <a:solidFill>
                  <a:schemeClr val="tx1"/>
                </a:solidFill>
              </a:rPr>
            </a:br>
            <a:r>
              <a:rPr lang="en-US" sz="1600" dirty="0">
                <a:solidFill>
                  <a:schemeClr val="tx1"/>
                </a:solidFill>
              </a:rPr>
              <a:t>Street Outreach</a:t>
            </a:r>
            <a:br>
              <a:rPr lang="en-US" sz="1600" dirty="0">
                <a:solidFill>
                  <a:schemeClr val="tx1"/>
                </a:solidFill>
              </a:rPr>
            </a:br>
            <a:r>
              <a:rPr lang="en-US" sz="1600" dirty="0">
                <a:solidFill>
                  <a:schemeClr val="tx1"/>
                </a:solidFill>
              </a:rPr>
              <a:t>Emergency Shelter</a:t>
            </a:r>
            <a:br>
              <a:rPr lang="en-US" sz="1600" dirty="0">
                <a:solidFill>
                  <a:schemeClr val="tx1"/>
                </a:solidFill>
              </a:rPr>
            </a:br>
            <a:r>
              <a:rPr lang="en-US" sz="1600" dirty="0">
                <a:solidFill>
                  <a:schemeClr val="tx1"/>
                </a:solidFill>
              </a:rPr>
              <a:t>Rapid Rehousing</a:t>
            </a:r>
            <a:br>
              <a:rPr lang="en-US" sz="1600" dirty="0">
                <a:solidFill>
                  <a:schemeClr val="tx1"/>
                </a:solidFill>
              </a:rPr>
            </a:br>
            <a:r>
              <a:rPr lang="en-US" sz="1600" dirty="0">
                <a:solidFill>
                  <a:schemeClr val="tx1"/>
                </a:solidFill>
              </a:rPr>
              <a:t>Permanent Supportive Housing</a:t>
            </a:r>
            <a:br>
              <a:rPr lang="en-US" sz="1600" dirty="0">
                <a:solidFill>
                  <a:schemeClr val="tx1"/>
                </a:solidFill>
              </a:rPr>
            </a:br>
            <a:br>
              <a:rPr lang="en-US" sz="1600" dirty="0">
                <a:solidFill>
                  <a:schemeClr val="tx1"/>
                </a:solidFill>
              </a:rPr>
            </a:br>
            <a:r>
              <a:rPr lang="en-US" sz="1600" b="1" dirty="0">
                <a:solidFill>
                  <a:schemeClr val="tx1"/>
                </a:solidFill>
              </a:rPr>
              <a:t>Catholic Charities of Northwest Florida</a:t>
            </a:r>
            <a:br>
              <a:rPr lang="en-US" sz="1600" b="1" dirty="0">
                <a:solidFill>
                  <a:schemeClr val="tx1"/>
                </a:solidFill>
              </a:rPr>
            </a:br>
            <a:r>
              <a:rPr lang="en-US" sz="1600" dirty="0">
                <a:solidFill>
                  <a:schemeClr val="tx1"/>
                </a:solidFill>
              </a:rPr>
              <a:t>Homeless Prevention</a:t>
            </a:r>
            <a:br>
              <a:rPr lang="en-US" sz="1600" dirty="0">
                <a:solidFill>
                  <a:schemeClr val="tx1"/>
                </a:solidFill>
              </a:rPr>
            </a:br>
            <a:r>
              <a:rPr lang="en-US" sz="1600" dirty="0">
                <a:solidFill>
                  <a:schemeClr val="tx1"/>
                </a:solidFill>
              </a:rPr>
              <a:t>Rapid Rehousing</a:t>
            </a:r>
            <a:br>
              <a:rPr lang="en-US" sz="1600" dirty="0">
                <a:solidFill>
                  <a:schemeClr val="tx1"/>
                </a:solidFill>
              </a:rPr>
            </a:br>
            <a:br>
              <a:rPr lang="en-US" sz="1600" dirty="0">
                <a:solidFill>
                  <a:schemeClr val="tx1"/>
                </a:solidFill>
              </a:rPr>
            </a:br>
            <a:r>
              <a:rPr lang="en-US" sz="1600" b="1" dirty="0">
                <a:solidFill>
                  <a:schemeClr val="tx1"/>
                </a:solidFill>
              </a:rPr>
              <a:t>Capital City Youth Services (CCYS)</a:t>
            </a:r>
            <a:br>
              <a:rPr lang="en-US" sz="1600" b="1" dirty="0">
                <a:solidFill>
                  <a:schemeClr val="tx1"/>
                </a:solidFill>
              </a:rPr>
            </a:br>
            <a:r>
              <a:rPr lang="en-US" sz="1600" dirty="0">
                <a:solidFill>
                  <a:schemeClr val="tx1"/>
                </a:solidFill>
              </a:rPr>
              <a:t>Street Outreach</a:t>
            </a:r>
            <a:br>
              <a:rPr lang="en-US" sz="1600" dirty="0">
                <a:solidFill>
                  <a:schemeClr val="tx1"/>
                </a:solidFill>
              </a:rPr>
            </a:br>
            <a:r>
              <a:rPr lang="en-US" sz="1600" dirty="0">
                <a:solidFill>
                  <a:schemeClr val="tx1"/>
                </a:solidFill>
              </a:rPr>
              <a:t>Emergency Shelter</a:t>
            </a:r>
            <a:br>
              <a:rPr lang="en-US" sz="1600" dirty="0">
                <a:solidFill>
                  <a:schemeClr val="tx1"/>
                </a:solidFill>
              </a:rPr>
            </a:br>
            <a:r>
              <a:rPr lang="en-US" sz="1600" dirty="0">
                <a:solidFill>
                  <a:schemeClr val="tx1"/>
                </a:solidFill>
              </a:rPr>
              <a:t>Rapid </a:t>
            </a:r>
            <a:r>
              <a:rPr lang="en-US" sz="1600" dirty="0" err="1">
                <a:solidFill>
                  <a:schemeClr val="tx1"/>
                </a:solidFill>
              </a:rPr>
              <a:t>ReHousing</a:t>
            </a:r>
            <a:br>
              <a:rPr lang="en-US" sz="1600" dirty="0">
                <a:solidFill>
                  <a:schemeClr val="tx1"/>
                </a:solidFill>
              </a:rPr>
            </a:br>
            <a:br>
              <a:rPr lang="en-US" sz="1600" dirty="0">
                <a:solidFill>
                  <a:schemeClr val="tx1"/>
                </a:solidFill>
              </a:rPr>
            </a:br>
            <a:r>
              <a:rPr lang="en-US" sz="1600" b="1" dirty="0">
                <a:solidFill>
                  <a:schemeClr val="tx1"/>
                </a:solidFill>
              </a:rPr>
              <a:t>Connecting Everyone with Second Chances (CESC)/The Kearney Center</a:t>
            </a:r>
            <a:br>
              <a:rPr lang="en-US" sz="1600" b="1" dirty="0">
                <a:solidFill>
                  <a:schemeClr val="tx1"/>
                </a:solidFill>
              </a:rPr>
            </a:br>
            <a:r>
              <a:rPr lang="en-US" sz="1600" dirty="0">
                <a:solidFill>
                  <a:schemeClr val="tx1"/>
                </a:solidFill>
              </a:rPr>
              <a:t>Emergency Shelter and Case Management</a:t>
            </a:r>
            <a:br>
              <a:rPr lang="en-US" sz="1600" dirty="0">
                <a:solidFill>
                  <a:schemeClr val="tx1"/>
                </a:solidFill>
              </a:rPr>
            </a:br>
            <a:br>
              <a:rPr lang="en-US" sz="1600" dirty="0">
                <a:solidFill>
                  <a:schemeClr val="tx1"/>
                </a:solidFill>
              </a:rPr>
            </a:br>
            <a:r>
              <a:rPr lang="en-US" sz="1600" b="1" dirty="0">
                <a:solidFill>
                  <a:schemeClr val="tx1"/>
                </a:solidFill>
              </a:rPr>
              <a:t>Refuge House</a:t>
            </a:r>
            <a:br>
              <a:rPr lang="en-US" sz="1600" b="1" dirty="0">
                <a:solidFill>
                  <a:schemeClr val="tx1"/>
                </a:solidFill>
              </a:rPr>
            </a:br>
            <a:r>
              <a:rPr lang="en-US" sz="1600" dirty="0">
                <a:solidFill>
                  <a:schemeClr val="tx1"/>
                </a:solidFill>
              </a:rPr>
              <a:t>Rapid </a:t>
            </a:r>
            <a:r>
              <a:rPr lang="en-US" sz="1600" dirty="0" err="1">
                <a:solidFill>
                  <a:schemeClr val="tx1"/>
                </a:solidFill>
              </a:rPr>
              <a:t>ReHousing</a:t>
            </a:r>
            <a:r>
              <a:rPr lang="en-US" sz="1600" dirty="0">
                <a:solidFill>
                  <a:schemeClr val="tx1"/>
                </a:solidFill>
              </a:rPr>
              <a:t> </a:t>
            </a:r>
            <a:br>
              <a:rPr lang="en-US" sz="1600" dirty="0">
                <a:solidFill>
                  <a:schemeClr val="tx1"/>
                </a:solidFill>
              </a:rPr>
            </a:br>
            <a:br>
              <a:rPr lang="en-US" sz="1600" b="0" i="0" dirty="0">
                <a:solidFill>
                  <a:schemeClr val="tx1"/>
                </a:solidFill>
                <a:effectLst/>
                <a:latin typeface="Open Sans"/>
              </a:rPr>
            </a:br>
            <a:endParaRPr lang="en-US" sz="16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438656" y="685798"/>
            <a:ext cx="3201078" cy="4495801"/>
          </a:xfrm>
        </p:spPr>
        <p:txBody>
          <a:bodyPr vert="horz" lIns="91440" tIns="45720" rIns="91440" bIns="45720" rtlCol="0" anchor="ctr">
            <a:noAutofit/>
          </a:bodyPr>
          <a:lstStyle/>
          <a:p>
            <a:pPr algn="r"/>
            <a:r>
              <a:rPr lang="en-US" sz="3600" dirty="0">
                <a:solidFill>
                  <a:schemeClr val="tx1"/>
                </a:solidFill>
              </a:rPr>
              <a:t>BBCoC Contracted Service Providers and Coordinated Entry Access Points</a:t>
            </a:r>
          </a:p>
        </p:txBody>
      </p:sp>
    </p:spTree>
    <p:extLst>
      <p:ext uri="{BB962C8B-B14F-4D97-AF65-F5344CB8AC3E}">
        <p14:creationId xmlns:p14="http://schemas.microsoft.com/office/powerpoint/2010/main" val="3475831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098370" y="3074664"/>
            <a:ext cx="6159273" cy="2981856"/>
          </a:xfrm>
        </p:spPr>
        <p:txBody>
          <a:bodyPr vert="horz" lIns="91440" tIns="45720" rIns="91440" bIns="45720" rtlCol="0" anchor="ctr">
            <a:noAutofit/>
          </a:bodyPr>
          <a:lstStyle/>
          <a:p>
            <a:r>
              <a:rPr lang="en-US" sz="1600" b="1" dirty="0">
                <a:solidFill>
                  <a:schemeClr val="tx1"/>
                </a:solidFill>
              </a:rPr>
              <a:t>Amanda Wander</a:t>
            </a:r>
            <a:br>
              <a:rPr lang="en-US" sz="1600" b="1" dirty="0">
                <a:solidFill>
                  <a:schemeClr val="tx1"/>
                </a:solidFill>
              </a:rPr>
            </a:br>
            <a:r>
              <a:rPr lang="en-US" sz="1600" b="1" dirty="0">
                <a:solidFill>
                  <a:schemeClr val="tx1"/>
                </a:solidFill>
              </a:rPr>
              <a:t>BBCoC Executive Director</a:t>
            </a:r>
            <a:br>
              <a:rPr lang="en-US" sz="1600" b="1" dirty="0">
                <a:solidFill>
                  <a:schemeClr val="tx1"/>
                </a:solidFill>
              </a:rPr>
            </a:br>
            <a:r>
              <a:rPr lang="en-US" sz="1600" b="1" dirty="0">
                <a:solidFill>
                  <a:schemeClr val="tx1"/>
                </a:solidFill>
                <a:hlinkClick r:id="rId2"/>
              </a:rPr>
              <a:t>awander@bigbendcoc.org</a:t>
            </a:r>
            <a:r>
              <a:rPr lang="en-US" sz="1600" b="1" dirty="0">
                <a:solidFill>
                  <a:schemeClr val="tx1"/>
                </a:solidFill>
              </a:rPr>
              <a:t> </a:t>
            </a:r>
            <a:br>
              <a:rPr lang="en-US" sz="1600" b="1" dirty="0">
                <a:solidFill>
                  <a:schemeClr val="tx1"/>
                </a:solidFill>
              </a:rPr>
            </a:br>
            <a:r>
              <a:rPr lang="en-US" sz="1600" b="1" dirty="0">
                <a:solidFill>
                  <a:schemeClr val="tx1"/>
                </a:solidFill>
              </a:rPr>
              <a:t>850-524-0544</a:t>
            </a:r>
            <a:br>
              <a:rPr lang="en-US" sz="1600" b="1" dirty="0">
                <a:solidFill>
                  <a:schemeClr val="tx1"/>
                </a:solidFill>
              </a:rPr>
            </a:br>
            <a:br>
              <a:rPr lang="en-US" sz="1600" b="1" dirty="0">
                <a:solidFill>
                  <a:schemeClr val="tx1"/>
                </a:solidFill>
              </a:rPr>
            </a:br>
            <a:r>
              <a:rPr lang="en-US" sz="1600" b="1" dirty="0">
                <a:solidFill>
                  <a:schemeClr val="tx1"/>
                </a:solidFill>
                <a:hlinkClick r:id="rId3"/>
              </a:rPr>
              <a:t>www.bigbendcoc.org</a:t>
            </a:r>
            <a:r>
              <a:rPr lang="en-US" sz="1600" b="1" dirty="0">
                <a:solidFill>
                  <a:schemeClr val="tx1"/>
                </a:solidFill>
              </a:rPr>
              <a:t>	</a:t>
            </a:r>
            <a:br>
              <a:rPr lang="en-US" sz="1600" dirty="0">
                <a:solidFill>
                  <a:schemeClr val="tx1"/>
                </a:solidFill>
              </a:rPr>
            </a:br>
            <a:br>
              <a:rPr lang="en-US" sz="1600" b="0" i="0" dirty="0">
                <a:solidFill>
                  <a:schemeClr val="tx1"/>
                </a:solidFill>
                <a:effectLst/>
                <a:latin typeface="Open Sans"/>
              </a:rPr>
            </a:br>
            <a:endParaRPr lang="en-US" sz="16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3359493" y="-78376"/>
            <a:ext cx="6694937" cy="4495801"/>
          </a:xfrm>
        </p:spPr>
        <p:txBody>
          <a:bodyPr vert="horz" lIns="91440" tIns="45720" rIns="91440" bIns="45720" rtlCol="0" anchor="ctr">
            <a:noAutofit/>
          </a:bodyPr>
          <a:lstStyle/>
          <a:p>
            <a:pPr algn="r"/>
            <a:r>
              <a:rPr lang="en-US" sz="6600" b="1" dirty="0">
                <a:solidFill>
                  <a:schemeClr val="tx1"/>
                </a:solidFill>
              </a:rPr>
              <a:t>THANK YOU!</a:t>
            </a:r>
          </a:p>
        </p:txBody>
      </p:sp>
      <p:pic>
        <p:nvPicPr>
          <p:cNvPr id="5" name="Picture 4" descr="Logo, company name&#10;&#10;Description automatically generated">
            <a:extLst>
              <a:ext uri="{FF2B5EF4-FFF2-40B4-BE49-F238E27FC236}">
                <a16:creationId xmlns:a16="http://schemas.microsoft.com/office/drawing/2014/main" id="{1CF62BF7-F1D1-43AA-B754-A81084CD7F7C}"/>
              </a:ext>
            </a:extLst>
          </p:cNvPr>
          <p:cNvPicPr>
            <a:picLocks noChangeAspect="1"/>
          </p:cNvPicPr>
          <p:nvPr/>
        </p:nvPicPr>
        <p:blipFill>
          <a:blip r:embed="rId4"/>
          <a:stretch>
            <a:fillRect/>
          </a:stretch>
        </p:blipFill>
        <p:spPr>
          <a:xfrm>
            <a:off x="1453417" y="1850769"/>
            <a:ext cx="3197891" cy="3197891"/>
          </a:xfrm>
          <a:prstGeom prst="rect">
            <a:avLst/>
          </a:prstGeom>
        </p:spPr>
      </p:pic>
    </p:spTree>
    <p:extLst>
      <p:ext uri="{BB962C8B-B14F-4D97-AF65-F5344CB8AC3E}">
        <p14:creationId xmlns:p14="http://schemas.microsoft.com/office/powerpoint/2010/main" val="3799235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60" name="Straight Connector 59">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4" name="Straight Connector 63">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6" name="Straight Connector 65">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68" name="Straight Connector 67">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70" name="Rectangle 69">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76" name="Group 75">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77" name="Straight Connector 76">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9" name="Straight Connector 78">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1A39AC51-0F05-4AFD-BA7C-CC5F56E70521}"/>
              </a:ext>
            </a:extLst>
          </p:cNvPr>
          <p:cNvSpPr>
            <a:spLocks noGrp="1"/>
          </p:cNvSpPr>
          <p:nvPr>
            <p:ph type="title"/>
          </p:nvPr>
        </p:nvSpPr>
        <p:spPr>
          <a:xfrm>
            <a:off x="5116738" y="685798"/>
            <a:ext cx="6159273" cy="4495801"/>
          </a:xfrm>
        </p:spPr>
        <p:txBody>
          <a:bodyPr vert="horz" lIns="91440" tIns="45720" rIns="91440" bIns="45720" rtlCol="0" anchor="ctr">
            <a:normAutofit/>
          </a:bodyPr>
          <a:lstStyle/>
          <a:p>
            <a:r>
              <a:rPr lang="en-US" sz="4800"/>
              <a:t>Who is the </a:t>
            </a:r>
            <a:br>
              <a:rPr lang="en-US" sz="4800"/>
            </a:br>
            <a:r>
              <a:rPr lang="en-US" sz="4800"/>
              <a:t>Big Bend Continuum of Care</a:t>
            </a:r>
          </a:p>
        </p:txBody>
      </p:sp>
      <p:sp>
        <p:nvSpPr>
          <p:cNvPr id="3" name="Text Placeholder 2">
            <a:extLst>
              <a:ext uri="{FF2B5EF4-FFF2-40B4-BE49-F238E27FC236}">
                <a16:creationId xmlns:a16="http://schemas.microsoft.com/office/drawing/2014/main" id="{440CE121-82C6-401E-BAD3-A3BA923AB7FC}"/>
              </a:ext>
            </a:extLst>
          </p:cNvPr>
          <p:cNvSpPr>
            <a:spLocks noGrp="1"/>
          </p:cNvSpPr>
          <p:nvPr>
            <p:ph type="body" idx="1"/>
          </p:nvPr>
        </p:nvSpPr>
        <p:spPr>
          <a:xfrm>
            <a:off x="1698171" y="685798"/>
            <a:ext cx="2502578" cy="4495801"/>
          </a:xfrm>
        </p:spPr>
        <p:txBody>
          <a:bodyPr vert="horz" lIns="91440" tIns="45720" rIns="91440" bIns="45720" rtlCol="0" anchor="ctr">
            <a:normAutofit/>
          </a:bodyPr>
          <a:lstStyle/>
          <a:p>
            <a:pPr algn="r">
              <a:lnSpc>
                <a:spcPct val="90000"/>
              </a:lnSpc>
            </a:pPr>
            <a:r>
              <a:rPr lang="en-US" sz="2100" dirty="0">
                <a:solidFill>
                  <a:schemeClr val="tx1"/>
                </a:solidFill>
              </a:rPr>
              <a:t>The CoC is a membership, planning and oversight body for homeless services covering the eight‐county region of the Big Bend of Florida including Franklin, Gadsden, Jefferson, Leon, Liberty, Madison, Taylor, and Wakulla.   </a:t>
            </a:r>
          </a:p>
        </p:txBody>
      </p:sp>
    </p:spTree>
    <p:extLst>
      <p:ext uri="{BB962C8B-B14F-4D97-AF65-F5344CB8AC3E}">
        <p14:creationId xmlns:p14="http://schemas.microsoft.com/office/powerpoint/2010/main" val="3399239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6F999231-B893-4FF9-80D5-B54BE5D208F3}"/>
              </a:ext>
            </a:extLst>
          </p:cNvPr>
          <p:cNvSpPr>
            <a:spLocks noGrp="1"/>
          </p:cNvSpPr>
          <p:nvPr>
            <p:ph type="title"/>
          </p:nvPr>
        </p:nvSpPr>
        <p:spPr>
          <a:xfrm>
            <a:off x="5056966" y="211937"/>
            <a:ext cx="6242080" cy="6080655"/>
          </a:xfrm>
        </p:spPr>
        <p:txBody>
          <a:bodyPr vert="horz" lIns="91440" tIns="45720" rIns="91440" bIns="45720" rtlCol="0" anchor="ctr">
            <a:noAutofit/>
          </a:bodyPr>
          <a:lstStyle/>
          <a:p>
            <a:r>
              <a:rPr lang="en-US" sz="2000" u="sng" dirty="0">
                <a:solidFill>
                  <a:schemeClr val="tx1"/>
                </a:solidFill>
              </a:rPr>
              <a:t>Its work includes: </a:t>
            </a:r>
            <a:br>
              <a:rPr lang="en-US" sz="2000" u="sng" dirty="0">
                <a:solidFill>
                  <a:schemeClr val="tx1"/>
                </a:solidFill>
              </a:rPr>
            </a:br>
            <a:br>
              <a:rPr lang="en-US" sz="2000" dirty="0">
                <a:solidFill>
                  <a:schemeClr val="tx1"/>
                </a:solidFill>
              </a:rPr>
            </a:br>
            <a:r>
              <a:rPr lang="en-US" sz="2000" dirty="0">
                <a:solidFill>
                  <a:schemeClr val="tx1"/>
                </a:solidFill>
              </a:rPr>
              <a:t>Gathering and analyzing data to determine the local needs</a:t>
            </a:r>
            <a:br>
              <a:rPr lang="en-US" sz="2000" dirty="0">
                <a:solidFill>
                  <a:schemeClr val="tx1"/>
                </a:solidFill>
              </a:rPr>
            </a:br>
            <a:br>
              <a:rPr lang="en-US" sz="2000" dirty="0">
                <a:solidFill>
                  <a:schemeClr val="tx1"/>
                </a:solidFill>
              </a:rPr>
            </a:br>
            <a:r>
              <a:rPr lang="en-US" sz="2000" dirty="0">
                <a:solidFill>
                  <a:schemeClr val="tx1"/>
                </a:solidFill>
              </a:rPr>
              <a:t>Identifying and bridging gaps in housing and services </a:t>
            </a:r>
            <a:br>
              <a:rPr lang="en-US" sz="2000" dirty="0">
                <a:solidFill>
                  <a:schemeClr val="tx1"/>
                </a:solidFill>
              </a:rPr>
            </a:br>
            <a:br>
              <a:rPr lang="en-US" sz="2000" dirty="0">
                <a:solidFill>
                  <a:schemeClr val="tx1"/>
                </a:solidFill>
              </a:rPr>
            </a:br>
            <a:r>
              <a:rPr lang="en-US" sz="2000" dirty="0">
                <a:solidFill>
                  <a:schemeClr val="tx1"/>
                </a:solidFill>
              </a:rPr>
              <a:t>Implementing strategic responses </a:t>
            </a:r>
            <a:br>
              <a:rPr lang="en-US" sz="2000" dirty="0">
                <a:solidFill>
                  <a:schemeClr val="tx1"/>
                </a:solidFill>
              </a:rPr>
            </a:br>
            <a:br>
              <a:rPr lang="en-US" sz="2000" dirty="0">
                <a:solidFill>
                  <a:schemeClr val="tx1"/>
                </a:solidFill>
              </a:rPr>
            </a:br>
            <a:r>
              <a:rPr lang="en-US" sz="2000" dirty="0">
                <a:solidFill>
                  <a:schemeClr val="tx1"/>
                </a:solidFill>
              </a:rPr>
              <a:t>Educating the community on homelessness </a:t>
            </a:r>
            <a:br>
              <a:rPr lang="en-US" sz="2000" dirty="0">
                <a:solidFill>
                  <a:schemeClr val="tx1"/>
                </a:solidFill>
              </a:rPr>
            </a:br>
            <a:br>
              <a:rPr lang="en-US" sz="2000" dirty="0">
                <a:solidFill>
                  <a:schemeClr val="tx1"/>
                </a:solidFill>
              </a:rPr>
            </a:br>
            <a:r>
              <a:rPr lang="en-US" sz="2000" dirty="0">
                <a:solidFill>
                  <a:schemeClr val="tx1"/>
                </a:solidFill>
              </a:rPr>
              <a:t>Providing advice and input on operations of homeless services   </a:t>
            </a:r>
            <a:br>
              <a:rPr lang="en-US" sz="2000" dirty="0">
                <a:solidFill>
                  <a:schemeClr val="tx1"/>
                </a:solidFill>
              </a:rPr>
            </a:br>
            <a:br>
              <a:rPr lang="en-US" sz="2000" dirty="0">
                <a:solidFill>
                  <a:schemeClr val="tx1"/>
                </a:solidFill>
              </a:rPr>
            </a:br>
            <a:r>
              <a:rPr lang="en-US" sz="2000" dirty="0">
                <a:solidFill>
                  <a:schemeClr val="tx1"/>
                </a:solidFill>
              </a:rPr>
              <a:t>Measuring CoC performance </a:t>
            </a:r>
            <a:br>
              <a:rPr lang="en-US" sz="2000" dirty="0">
                <a:solidFill>
                  <a:schemeClr val="tx1"/>
                </a:solidFill>
              </a:rPr>
            </a:br>
            <a:endParaRPr lang="en-US" sz="2000" dirty="0"/>
          </a:p>
        </p:txBody>
      </p:sp>
      <p:sp>
        <p:nvSpPr>
          <p:cNvPr id="3" name="Text Placeholder 2">
            <a:extLst>
              <a:ext uri="{FF2B5EF4-FFF2-40B4-BE49-F238E27FC236}">
                <a16:creationId xmlns:a16="http://schemas.microsoft.com/office/drawing/2014/main" id="{BE4422C3-411A-48C0-A66B-BCFC30ED9995}"/>
              </a:ext>
            </a:extLst>
          </p:cNvPr>
          <p:cNvSpPr>
            <a:spLocks noGrp="1"/>
          </p:cNvSpPr>
          <p:nvPr>
            <p:ph type="body" idx="1"/>
          </p:nvPr>
        </p:nvSpPr>
        <p:spPr>
          <a:xfrm>
            <a:off x="1438656" y="685798"/>
            <a:ext cx="3201078" cy="6080655"/>
          </a:xfrm>
        </p:spPr>
        <p:txBody>
          <a:bodyPr vert="horz" lIns="91440" tIns="45720" rIns="91440" bIns="45720" rtlCol="0" anchor="ctr">
            <a:normAutofit/>
          </a:bodyPr>
          <a:lstStyle/>
          <a:p>
            <a:r>
              <a:rPr lang="en-US" sz="2400" u="sng" dirty="0">
                <a:solidFill>
                  <a:schemeClr val="tx1"/>
                </a:solidFill>
              </a:rPr>
              <a:t>CoC Purpose</a:t>
            </a:r>
            <a:br>
              <a:rPr lang="en-US" sz="2400" dirty="0">
                <a:solidFill>
                  <a:schemeClr val="tx1"/>
                </a:solidFill>
              </a:rPr>
            </a:br>
            <a:r>
              <a:rPr lang="en-US" sz="2400" b="1" i="1" dirty="0">
                <a:solidFill>
                  <a:schemeClr val="tx1"/>
                </a:solidFill>
              </a:rPr>
              <a:t>develop and implement strategies </a:t>
            </a:r>
            <a:r>
              <a:rPr lang="en-US" sz="2400" i="1" dirty="0">
                <a:solidFill>
                  <a:schemeClr val="tx1"/>
                </a:solidFill>
              </a:rPr>
              <a:t>to end homelessness</a:t>
            </a:r>
          </a:p>
          <a:p>
            <a:br>
              <a:rPr lang="en-US" sz="2400" i="1" dirty="0">
                <a:solidFill>
                  <a:schemeClr val="tx1"/>
                </a:solidFill>
              </a:rPr>
            </a:br>
            <a:r>
              <a:rPr lang="en-US" sz="2400" b="1" i="1" dirty="0">
                <a:solidFill>
                  <a:schemeClr val="tx1"/>
                </a:solidFill>
              </a:rPr>
              <a:t>coordinate policies, strategies,</a:t>
            </a:r>
            <a:r>
              <a:rPr lang="en-US" sz="2400" i="1" dirty="0">
                <a:solidFill>
                  <a:schemeClr val="tx1"/>
                </a:solidFill>
              </a:rPr>
              <a:t> and activities to end homelessness</a:t>
            </a:r>
            <a:endParaRPr lang="en-US" sz="2100" i="1" dirty="0">
              <a:solidFill>
                <a:schemeClr val="tx1"/>
              </a:solidFill>
            </a:endParaRPr>
          </a:p>
        </p:txBody>
      </p:sp>
    </p:spTree>
    <p:extLst>
      <p:ext uri="{BB962C8B-B14F-4D97-AF65-F5344CB8AC3E}">
        <p14:creationId xmlns:p14="http://schemas.microsoft.com/office/powerpoint/2010/main" val="3904655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16738" y="685798"/>
            <a:ext cx="6159273" cy="4495801"/>
          </a:xfrm>
        </p:spPr>
        <p:txBody>
          <a:bodyPr vert="horz" lIns="91440" tIns="45720" rIns="91440" bIns="45720" rtlCol="0" anchor="ctr">
            <a:normAutofit fontScale="90000"/>
          </a:bodyPr>
          <a:lstStyle/>
          <a:p>
            <a:r>
              <a:rPr lang="en-US" sz="3200" dirty="0">
                <a:solidFill>
                  <a:schemeClr val="tx1"/>
                </a:solidFill>
              </a:rPr>
              <a:t>The BBCoC is also responsible, as stated in federal and state statute, to apply for funding with HUD and the State Office on Homelessness through DCF serving our coverage area.</a:t>
            </a:r>
            <a:br>
              <a:rPr lang="en-US" sz="3200" dirty="0">
                <a:solidFill>
                  <a:schemeClr val="tx1"/>
                </a:solidFill>
              </a:rPr>
            </a:br>
            <a:endParaRPr lang="en-US" sz="48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698171" y="685798"/>
            <a:ext cx="2502578" cy="4495801"/>
          </a:xfrm>
        </p:spPr>
        <p:txBody>
          <a:bodyPr vert="horz" lIns="91440" tIns="45720" rIns="91440" bIns="45720" rtlCol="0" anchor="ctr">
            <a:normAutofit/>
          </a:bodyPr>
          <a:lstStyle/>
          <a:p>
            <a:pPr algn="r"/>
            <a:r>
              <a:rPr lang="en-US" sz="2400" dirty="0">
                <a:solidFill>
                  <a:schemeClr val="tx1"/>
                </a:solidFill>
              </a:rPr>
              <a:t>Funding of homeless and housing services </a:t>
            </a:r>
          </a:p>
        </p:txBody>
      </p:sp>
    </p:spTree>
    <p:extLst>
      <p:ext uri="{BB962C8B-B14F-4D97-AF65-F5344CB8AC3E}">
        <p14:creationId xmlns:p14="http://schemas.microsoft.com/office/powerpoint/2010/main" val="2380497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4790546" y="685797"/>
            <a:ext cx="7148906" cy="5713413"/>
          </a:xfrm>
        </p:spPr>
        <p:txBody>
          <a:bodyPr vert="horz" lIns="91440" tIns="45720" rIns="91440" bIns="45720" rtlCol="0" anchor="ctr">
            <a:normAutofit fontScale="90000"/>
          </a:bodyPr>
          <a:lstStyle/>
          <a:p>
            <a:r>
              <a:rPr lang="en-US" sz="2700" b="1" u="sng" dirty="0"/>
              <a:t>HUD CoC Funding $1,730,217.00</a:t>
            </a:r>
            <a:br>
              <a:rPr lang="en-US" b="1" u="sng" dirty="0"/>
            </a:br>
            <a:r>
              <a:rPr lang="en-US" sz="1400" b="1" dirty="0"/>
              <a:t>HMIS $130,292.00</a:t>
            </a:r>
            <a:br>
              <a:rPr lang="en-US" sz="1400" b="1" dirty="0"/>
            </a:br>
            <a:r>
              <a:rPr lang="en-US" sz="1400" b="1" dirty="0"/>
              <a:t>Planning $64,299.00</a:t>
            </a:r>
            <a:br>
              <a:rPr lang="en-US" sz="1400" b="1" dirty="0"/>
            </a:br>
            <a:r>
              <a:rPr lang="en-US" sz="1400" b="1" dirty="0"/>
              <a:t>Permanent Supportive Housing $1,271,860.00</a:t>
            </a:r>
            <a:br>
              <a:rPr lang="en-US" sz="1400" b="1" dirty="0"/>
            </a:br>
            <a:r>
              <a:rPr lang="en-US" sz="1400" b="1" dirty="0"/>
              <a:t>Rapid Rehousing,$263,766.00</a:t>
            </a:r>
            <a:br>
              <a:rPr lang="en-US" sz="1400" b="1" dirty="0"/>
            </a:br>
            <a:br>
              <a:rPr lang="en-US" sz="1400" dirty="0"/>
            </a:br>
            <a:br>
              <a:rPr lang="en-US" sz="1400" dirty="0"/>
            </a:br>
            <a:r>
              <a:rPr lang="en-US" sz="2700" b="1" u="sng" dirty="0"/>
              <a:t>DCF Office on Homelessness Funding $781,392.85</a:t>
            </a:r>
            <a:br>
              <a:rPr lang="en-US" b="1" u="sng" dirty="0"/>
            </a:br>
            <a:r>
              <a:rPr lang="en-US" sz="1400" dirty="0"/>
              <a:t>ESG (Emergency Solutions Grant) $150,000.00</a:t>
            </a:r>
            <a:br>
              <a:rPr lang="en-US" sz="1400" dirty="0"/>
            </a:br>
            <a:r>
              <a:rPr lang="en-US" sz="1400" dirty="0"/>
              <a:t>ESG-CV (COVID Relief) $406,000.00</a:t>
            </a:r>
            <a:br>
              <a:rPr lang="en-US" sz="1400" dirty="0"/>
            </a:br>
            <a:r>
              <a:rPr lang="en-US" sz="1400" dirty="0"/>
              <a:t>Staffing $107,142.85</a:t>
            </a:r>
            <a:br>
              <a:rPr lang="en-US" sz="1400" dirty="0"/>
            </a:br>
            <a:r>
              <a:rPr lang="en-US" sz="1400" dirty="0"/>
              <a:t>Challenge $86,000.00</a:t>
            </a:r>
            <a:br>
              <a:rPr lang="en-US" sz="1400" dirty="0"/>
            </a:br>
            <a:r>
              <a:rPr lang="en-US" sz="1400" dirty="0"/>
              <a:t>TANF $32,250.00</a:t>
            </a:r>
            <a:br>
              <a:rPr lang="en-US" sz="1400" dirty="0"/>
            </a:br>
            <a:br>
              <a:rPr lang="en-US" sz="1400" dirty="0"/>
            </a:br>
            <a:br>
              <a:rPr lang="en-US" sz="1400" b="1" dirty="0"/>
            </a:br>
            <a:r>
              <a:rPr lang="en-US" sz="2700" b="1" u="sng" dirty="0"/>
              <a:t>City of Tallahassee $346,929.45</a:t>
            </a:r>
            <a:br>
              <a:rPr lang="en-US" b="1" u="sng" dirty="0"/>
            </a:br>
            <a:r>
              <a:rPr lang="en-US" sz="1500" dirty="0"/>
              <a:t>ESG HMIS and RRH $162,749.00</a:t>
            </a:r>
            <a:br>
              <a:rPr lang="en-US" sz="1500" dirty="0"/>
            </a:br>
            <a:r>
              <a:rPr lang="en-US" sz="1500" dirty="0"/>
              <a:t>ESG-CV Outreach $184,180.45</a:t>
            </a:r>
            <a:br>
              <a:rPr lang="en-US" sz="1500" dirty="0"/>
            </a:br>
            <a:br>
              <a:rPr lang="en-US" sz="1500" dirty="0"/>
            </a:br>
            <a:br>
              <a:rPr lang="en-US" sz="1500" dirty="0"/>
            </a:br>
            <a:r>
              <a:rPr lang="en-US" sz="2700" b="1" u="sng" dirty="0"/>
              <a:t>Leon County $25,000</a:t>
            </a:r>
            <a:br>
              <a:rPr lang="en-US" sz="2700" b="1" u="sng" dirty="0"/>
            </a:br>
            <a:r>
              <a:rPr lang="en-US" sz="1500" dirty="0"/>
              <a:t>Leon CAREs Technical Assistance and Training</a:t>
            </a:r>
            <a:br>
              <a:rPr lang="en-US" sz="1500" dirty="0"/>
            </a:br>
            <a:br>
              <a:rPr lang="en-US" sz="1400" b="1" dirty="0"/>
            </a:br>
            <a:endParaRPr lang="en-US" sz="1500" b="1"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557129" y="685798"/>
            <a:ext cx="2964132" cy="4495801"/>
          </a:xfrm>
        </p:spPr>
        <p:txBody>
          <a:bodyPr vert="horz" lIns="91440" tIns="45720" rIns="91440" bIns="45720" rtlCol="0" anchor="ctr">
            <a:normAutofit/>
          </a:bodyPr>
          <a:lstStyle/>
          <a:p>
            <a:pPr algn="r"/>
            <a:r>
              <a:rPr lang="en-US" sz="4400" dirty="0">
                <a:solidFill>
                  <a:schemeClr val="tx1"/>
                </a:solidFill>
              </a:rPr>
              <a:t>Funding Managed by BBCoC</a:t>
            </a:r>
          </a:p>
        </p:txBody>
      </p:sp>
    </p:spTree>
    <p:extLst>
      <p:ext uri="{BB962C8B-B14F-4D97-AF65-F5344CB8AC3E}">
        <p14:creationId xmlns:p14="http://schemas.microsoft.com/office/powerpoint/2010/main" val="1115162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16738" y="199418"/>
            <a:ext cx="6256656" cy="6429982"/>
          </a:xfrm>
        </p:spPr>
        <p:txBody>
          <a:bodyPr vert="horz" lIns="91440" tIns="45720" rIns="91440" bIns="45720" rtlCol="0" anchor="ctr">
            <a:noAutofit/>
          </a:bodyPr>
          <a:lstStyle/>
          <a:p>
            <a:pPr marL="0" indent="0"/>
            <a:r>
              <a:rPr lang="en-US" sz="1800" b="1" u="sng" dirty="0">
                <a:solidFill>
                  <a:schemeClr val="tx1"/>
                </a:solidFill>
              </a:rPr>
              <a:t>Ending homelessness for all persons </a:t>
            </a:r>
            <a:br>
              <a:rPr lang="en-US" sz="1800" b="1" u="sng" dirty="0">
                <a:solidFill>
                  <a:schemeClr val="tx1"/>
                </a:solidFill>
              </a:rPr>
            </a:br>
            <a:r>
              <a:rPr lang="en-US" sz="1800" dirty="0">
                <a:solidFill>
                  <a:schemeClr val="tx1"/>
                </a:solidFill>
              </a:rPr>
              <a:t>Developing housing and supportive services tailored to those with the highest needs and longest experiences of homelessness </a:t>
            </a:r>
            <a:br>
              <a:rPr lang="en-US" sz="1800" dirty="0">
                <a:solidFill>
                  <a:schemeClr val="tx1"/>
                </a:solidFill>
              </a:rPr>
            </a:br>
            <a:br>
              <a:rPr lang="en-US" sz="1800" dirty="0">
                <a:solidFill>
                  <a:schemeClr val="tx1"/>
                </a:solidFill>
              </a:rPr>
            </a:br>
            <a:r>
              <a:rPr lang="en-US" sz="1800" b="1" u="sng" dirty="0">
                <a:solidFill>
                  <a:schemeClr val="tx1"/>
                </a:solidFill>
              </a:rPr>
              <a:t>Creating a systematic response to homelessness </a:t>
            </a:r>
            <a:br>
              <a:rPr lang="en-US" sz="1800" b="1" u="sng" dirty="0">
                <a:solidFill>
                  <a:schemeClr val="tx1"/>
                </a:solidFill>
              </a:rPr>
            </a:br>
            <a:r>
              <a:rPr lang="en-US" sz="1800" dirty="0">
                <a:solidFill>
                  <a:schemeClr val="tx1"/>
                </a:solidFill>
              </a:rPr>
              <a:t>Using system performance measures to determine how effectively </a:t>
            </a:r>
            <a:r>
              <a:rPr lang="en-US" sz="1800" dirty="0" err="1">
                <a:solidFill>
                  <a:schemeClr val="tx1"/>
                </a:solidFill>
              </a:rPr>
              <a:t>CoC’s</a:t>
            </a:r>
            <a:r>
              <a:rPr lang="en-US" sz="1800" dirty="0">
                <a:solidFill>
                  <a:schemeClr val="tx1"/>
                </a:solidFill>
              </a:rPr>
              <a:t> are in serving people experiencing homelessness </a:t>
            </a:r>
            <a:br>
              <a:rPr lang="en-US" sz="1800" dirty="0">
                <a:solidFill>
                  <a:schemeClr val="tx1"/>
                </a:solidFill>
              </a:rPr>
            </a:br>
            <a:br>
              <a:rPr lang="en-US" sz="1800" dirty="0">
                <a:solidFill>
                  <a:schemeClr val="tx1"/>
                </a:solidFill>
              </a:rPr>
            </a:br>
            <a:r>
              <a:rPr lang="en-US" sz="1800" b="1" u="sng" dirty="0">
                <a:solidFill>
                  <a:schemeClr val="tx1"/>
                </a:solidFill>
              </a:rPr>
              <a:t>Strategically allocating and using resources </a:t>
            </a:r>
            <a:br>
              <a:rPr lang="en-US" sz="1800" b="1" u="sng" dirty="0">
                <a:solidFill>
                  <a:schemeClr val="tx1"/>
                </a:solidFill>
              </a:rPr>
            </a:br>
            <a:r>
              <a:rPr lang="en-US" sz="1800" dirty="0">
                <a:solidFill>
                  <a:schemeClr val="tx1"/>
                </a:solidFill>
              </a:rPr>
              <a:t>Use cost, performance, and outcome data to determine effectiveness of programs </a:t>
            </a:r>
            <a:br>
              <a:rPr lang="en-US" sz="1800" dirty="0">
                <a:solidFill>
                  <a:schemeClr val="tx1"/>
                </a:solidFill>
              </a:rPr>
            </a:br>
            <a:br>
              <a:rPr lang="en-US" sz="1800" dirty="0">
                <a:solidFill>
                  <a:schemeClr val="tx1"/>
                </a:solidFill>
              </a:rPr>
            </a:br>
            <a:r>
              <a:rPr lang="en-US" sz="1800" b="1" u="sng" dirty="0">
                <a:solidFill>
                  <a:schemeClr val="tx1"/>
                </a:solidFill>
              </a:rPr>
              <a:t>Using a Housing First approach </a:t>
            </a:r>
            <a:br>
              <a:rPr lang="en-US" sz="1800" b="1" u="sng" dirty="0">
                <a:solidFill>
                  <a:schemeClr val="tx1"/>
                </a:solidFill>
              </a:rPr>
            </a:br>
            <a:r>
              <a:rPr lang="en-US" sz="1800" dirty="0">
                <a:solidFill>
                  <a:schemeClr val="tx1"/>
                </a:solidFill>
              </a:rPr>
              <a:t>Prioritize rapid placement in permanent </a:t>
            </a:r>
            <a:br>
              <a:rPr lang="en-US" sz="1800" dirty="0">
                <a:solidFill>
                  <a:schemeClr val="tx1"/>
                </a:solidFill>
              </a:rPr>
            </a:br>
            <a:r>
              <a:rPr lang="en-US" sz="1800" dirty="0">
                <a:solidFill>
                  <a:schemeClr val="tx1"/>
                </a:solidFill>
              </a:rPr>
              <a:t>housing and not have service </a:t>
            </a:r>
            <a:br>
              <a:rPr lang="en-US" sz="1800" dirty="0">
                <a:solidFill>
                  <a:schemeClr val="tx1"/>
                </a:solidFill>
              </a:rPr>
            </a:br>
            <a:r>
              <a:rPr lang="en-US" sz="1800" dirty="0">
                <a:solidFill>
                  <a:schemeClr val="tx1"/>
                </a:solidFill>
              </a:rPr>
              <a:t>participation requirements or pre-</a:t>
            </a:r>
            <a:br>
              <a:rPr lang="en-US" sz="1800" dirty="0">
                <a:solidFill>
                  <a:schemeClr val="tx1"/>
                </a:solidFill>
              </a:rPr>
            </a:br>
            <a:r>
              <a:rPr lang="en-US" sz="1800" dirty="0">
                <a:solidFill>
                  <a:schemeClr val="tx1"/>
                </a:solidFill>
              </a:rPr>
              <a:t>conditions to housing</a:t>
            </a:r>
            <a:br>
              <a:rPr lang="en-US" sz="1800" dirty="0">
                <a:solidFill>
                  <a:schemeClr val="tx1"/>
                </a:solidFill>
              </a:rPr>
            </a:br>
            <a:endParaRPr lang="en-US" sz="18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698171" y="685798"/>
            <a:ext cx="2502578" cy="4495801"/>
          </a:xfrm>
        </p:spPr>
        <p:txBody>
          <a:bodyPr vert="horz" lIns="91440" tIns="45720" rIns="91440" bIns="45720" rtlCol="0" anchor="ctr">
            <a:normAutofit/>
          </a:bodyPr>
          <a:lstStyle/>
          <a:p>
            <a:pPr algn="r"/>
            <a:r>
              <a:rPr lang="en-US" sz="4400" dirty="0">
                <a:solidFill>
                  <a:schemeClr val="tx1"/>
                </a:solidFill>
              </a:rPr>
              <a:t>HUD Policy Priorities for </a:t>
            </a:r>
            <a:r>
              <a:rPr lang="en-US" sz="4400" dirty="0" err="1">
                <a:solidFill>
                  <a:schemeClr val="tx1"/>
                </a:solidFill>
              </a:rPr>
              <a:t>CoCs</a:t>
            </a:r>
            <a:endParaRPr lang="en-US" sz="2100" dirty="0">
              <a:solidFill>
                <a:schemeClr val="tx1"/>
              </a:solidFill>
            </a:endParaRPr>
          </a:p>
        </p:txBody>
      </p:sp>
    </p:spTree>
    <p:extLst>
      <p:ext uri="{BB962C8B-B14F-4D97-AF65-F5344CB8AC3E}">
        <p14:creationId xmlns:p14="http://schemas.microsoft.com/office/powerpoint/2010/main" val="16960660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16738" y="685798"/>
            <a:ext cx="6159273" cy="5972784"/>
          </a:xfrm>
        </p:spPr>
        <p:txBody>
          <a:bodyPr vert="horz" lIns="91440" tIns="45720" rIns="91440" bIns="45720" rtlCol="0" anchor="ctr">
            <a:normAutofit/>
          </a:bodyPr>
          <a:lstStyle/>
          <a:p>
            <a:br>
              <a:rPr lang="en-US" sz="2000" dirty="0"/>
            </a:br>
            <a:r>
              <a:rPr lang="en-US" sz="2000" b="1" dirty="0"/>
              <a:t>Homeless Prevention</a:t>
            </a:r>
            <a:br>
              <a:rPr lang="en-US" sz="2000" b="1" dirty="0"/>
            </a:br>
            <a:br>
              <a:rPr lang="en-US" sz="2000" b="1" dirty="0"/>
            </a:br>
            <a:r>
              <a:rPr lang="en-US" sz="2000" b="1" dirty="0"/>
              <a:t>Street Outreach</a:t>
            </a:r>
            <a:br>
              <a:rPr lang="en-US" sz="2000" b="1" dirty="0"/>
            </a:br>
            <a:br>
              <a:rPr lang="en-US" sz="2000" b="1" dirty="0"/>
            </a:br>
            <a:r>
              <a:rPr lang="en-US" sz="2000" b="1" dirty="0"/>
              <a:t>Emergency Shelter Diversion</a:t>
            </a:r>
            <a:br>
              <a:rPr lang="en-US" sz="2000" b="1" dirty="0"/>
            </a:br>
            <a:br>
              <a:rPr lang="en-US" sz="2000" b="1" dirty="0"/>
            </a:br>
            <a:r>
              <a:rPr lang="en-US" sz="2000" b="1" dirty="0"/>
              <a:t>Emergency Shelter</a:t>
            </a:r>
            <a:br>
              <a:rPr lang="en-US" sz="2000" b="1" dirty="0"/>
            </a:br>
            <a:br>
              <a:rPr lang="en-US" sz="2000" b="1" dirty="0"/>
            </a:br>
            <a:r>
              <a:rPr lang="en-US" sz="2000" b="1" dirty="0"/>
              <a:t>Rapid </a:t>
            </a:r>
            <a:r>
              <a:rPr lang="en-US" sz="2000" b="1" dirty="0" err="1"/>
              <a:t>ReHousing</a:t>
            </a:r>
            <a:br>
              <a:rPr lang="en-US" sz="2000" b="1" dirty="0"/>
            </a:br>
            <a:br>
              <a:rPr lang="en-US" sz="2000" b="1" dirty="0"/>
            </a:br>
            <a:r>
              <a:rPr lang="en-US" sz="2000" b="1" dirty="0"/>
              <a:t>Permanent Supportive Housing</a:t>
            </a:r>
            <a:br>
              <a:rPr lang="en-US" sz="2000" dirty="0"/>
            </a:br>
            <a:br>
              <a:rPr lang="en-US" sz="2000" dirty="0"/>
            </a:br>
            <a:r>
              <a:rPr lang="en-US" sz="2000" dirty="0"/>
              <a:t>Interactive Disaster Response Rehousing Guide </a:t>
            </a:r>
            <a:br>
              <a:rPr lang="en-US" sz="2000" dirty="0"/>
            </a:br>
            <a:r>
              <a:rPr lang="en-US" sz="2000" dirty="0">
                <a:hlinkClick r:id="rId2"/>
              </a:rPr>
              <a:t>https://disaster-response-rehousing.info/</a:t>
            </a:r>
            <a:r>
              <a:rPr lang="en-US" sz="2000" dirty="0"/>
              <a:t> </a:t>
            </a:r>
            <a:br>
              <a:rPr lang="en-US" sz="2000" dirty="0"/>
            </a:br>
            <a:endParaRPr lang="en-US" sz="20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698171" y="685798"/>
            <a:ext cx="2502578" cy="4495801"/>
          </a:xfrm>
        </p:spPr>
        <p:txBody>
          <a:bodyPr vert="horz" lIns="91440" tIns="45720" rIns="91440" bIns="45720" rtlCol="0" anchor="ctr">
            <a:normAutofit/>
          </a:bodyPr>
          <a:lstStyle/>
          <a:p>
            <a:pPr algn="r"/>
            <a:r>
              <a:rPr lang="en-US" sz="2100" dirty="0">
                <a:solidFill>
                  <a:schemeClr val="tx1"/>
                </a:solidFill>
              </a:rPr>
              <a:t>Best Practice Homelessness Interventions</a:t>
            </a:r>
          </a:p>
        </p:txBody>
      </p:sp>
    </p:spTree>
    <p:extLst>
      <p:ext uri="{BB962C8B-B14F-4D97-AF65-F5344CB8AC3E}">
        <p14:creationId xmlns:p14="http://schemas.microsoft.com/office/powerpoint/2010/main" val="539202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16738" y="685798"/>
            <a:ext cx="6159273" cy="4495801"/>
          </a:xfrm>
        </p:spPr>
        <p:txBody>
          <a:bodyPr vert="horz" lIns="91440" tIns="45720" rIns="91440" bIns="45720" rtlCol="0" anchor="ctr">
            <a:normAutofit/>
          </a:bodyPr>
          <a:lstStyle/>
          <a:p>
            <a:endParaRPr lang="en-US" sz="48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698171" y="685798"/>
            <a:ext cx="2502578" cy="4495801"/>
          </a:xfrm>
        </p:spPr>
        <p:txBody>
          <a:bodyPr vert="horz" lIns="91440" tIns="45720" rIns="91440" bIns="45720" rtlCol="0" anchor="ctr">
            <a:normAutofit/>
          </a:bodyPr>
          <a:lstStyle/>
          <a:p>
            <a:pPr algn="r"/>
            <a:endParaRPr lang="en-US" sz="2100">
              <a:solidFill>
                <a:schemeClr val="tx1"/>
              </a:solidFill>
            </a:endParaRPr>
          </a:p>
        </p:txBody>
      </p:sp>
      <p:pic>
        <p:nvPicPr>
          <p:cNvPr id="19" name="Content Placeholder 4">
            <a:extLst>
              <a:ext uri="{FF2B5EF4-FFF2-40B4-BE49-F238E27FC236}">
                <a16:creationId xmlns:a16="http://schemas.microsoft.com/office/drawing/2014/main" id="{E890124E-D6BA-4A53-AFC1-DD96C188E343}"/>
              </a:ext>
            </a:extLst>
          </p:cNvPr>
          <p:cNvPicPr>
            <a:picLocks noGrp="1" noChangeAspect="1"/>
          </p:cNvPicPr>
          <p:nvPr>
            <p:ph idx="1"/>
          </p:nvPr>
        </p:nvPicPr>
        <p:blipFill rotWithShape="1">
          <a:blip r:embed="rId2"/>
          <a:srcRect l="56505" t="21126" r="7170" b="11787"/>
          <a:stretch/>
        </p:blipFill>
        <p:spPr>
          <a:xfrm>
            <a:off x="1438656" y="599280"/>
            <a:ext cx="9972202" cy="5467627"/>
          </a:xfrm>
        </p:spPr>
      </p:pic>
    </p:spTree>
    <p:extLst>
      <p:ext uri="{BB962C8B-B14F-4D97-AF65-F5344CB8AC3E}">
        <p14:creationId xmlns:p14="http://schemas.microsoft.com/office/powerpoint/2010/main" val="3663786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FEB90296-CFE0-401D-9CA3-32966EC4F01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08C9B4EE-7611-4ED9-B356-7BDD377C39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4A4F266A-F2F7-47CD-8BBC-E3777E982F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0D69C80-8919-4A32-B897-F2A21F9405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427B072-CC5B-481B-9719-8CD4C54444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19B315F0-2F2E-4749-9C08-6F2B59723F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35A481B-C639-4892-B0EF-4D8373A9B0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639734" cy="6858000"/>
          </a:xfrm>
          <a:prstGeom prst="rect">
            <a:avLst/>
          </a:prstGeom>
          <a:solidFill>
            <a:schemeClr val="bg2">
              <a:lumMod val="75000"/>
              <a:alpha val="90000"/>
            </a:schemeClr>
          </a:solidFill>
          <a:ln>
            <a:noFill/>
          </a:ln>
          <a:effectLst/>
        </p:spPr>
        <p:style>
          <a:lnRef idx="2">
            <a:schemeClr val="accent1">
              <a:shade val="50000"/>
            </a:schemeClr>
          </a:lnRef>
          <a:fillRef idx="1001">
            <a:schemeClr val="dk2"/>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2BD58B-6284-459E-9FF4-A97F3A5690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438656" cy="6858000"/>
          </a:xfrm>
          <a:prstGeom prst="rect">
            <a:avLst/>
          </a:prstGeom>
          <a:solidFill>
            <a:schemeClr val="bg1">
              <a:lumMod val="75000"/>
              <a:lumOff val="25000"/>
              <a:alpha val="70000"/>
            </a:schemeClr>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grpSp>
        <p:nvGrpSpPr>
          <p:cNvPr id="24" name="Group 23">
            <a:extLst>
              <a:ext uri="{FF2B5EF4-FFF2-40B4-BE49-F238E27FC236}">
                <a16:creationId xmlns:a16="http://schemas.microsoft.com/office/drawing/2014/main" id="{E1911703-8F76-418B-A5BE-312E5FF98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3449715"/>
            <a:ext cx="2981858" cy="3208867"/>
            <a:chOff x="9206969" y="2963333"/>
            <a:chExt cx="2981858" cy="3208867"/>
          </a:xfrm>
        </p:grpSpPr>
        <p:cxnSp>
          <p:nvCxnSpPr>
            <p:cNvPr id="25" name="Straight Connector 24">
              <a:extLst>
                <a:ext uri="{FF2B5EF4-FFF2-40B4-BE49-F238E27FC236}">
                  <a16:creationId xmlns:a16="http://schemas.microsoft.com/office/drawing/2014/main" id="{683E51D0-80D2-4A0E-BC33-FC2854416DA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6DDC556-F181-4330-9D5E-06CD9B5F75F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1744895-D69C-4B43-BBB6-644C78E5722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4547E019-B61B-46EA-8987-B3A661CFBBC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5A95601E-850C-471E-B37C-61C13AB1C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a:extLst>
              <a:ext uri="{FF2B5EF4-FFF2-40B4-BE49-F238E27FC236}">
                <a16:creationId xmlns:a16="http://schemas.microsoft.com/office/drawing/2014/main" id="{C5675EDA-4D6B-4DA2-9C36-844C0A3ACF66}"/>
              </a:ext>
            </a:extLst>
          </p:cNvPr>
          <p:cNvSpPr>
            <a:spLocks noGrp="1"/>
          </p:cNvSpPr>
          <p:nvPr>
            <p:ph type="title"/>
          </p:nvPr>
        </p:nvSpPr>
        <p:spPr>
          <a:xfrm>
            <a:off x="5141761" y="1229407"/>
            <a:ext cx="6159273" cy="4495801"/>
          </a:xfrm>
        </p:spPr>
        <p:txBody>
          <a:bodyPr vert="horz" lIns="91440" tIns="45720" rIns="91440" bIns="45720" rtlCol="0" anchor="ctr">
            <a:normAutofit/>
          </a:bodyPr>
          <a:lstStyle/>
          <a:p>
            <a:r>
              <a:rPr lang="en-US" sz="2700" dirty="0"/>
              <a:t>Homeless Management Information System (HMIS) </a:t>
            </a:r>
            <a:br>
              <a:rPr lang="en-US" sz="2700" dirty="0"/>
            </a:br>
            <a:br>
              <a:rPr lang="en-US" sz="2700" dirty="0"/>
            </a:br>
            <a:r>
              <a:rPr lang="en-US" sz="2200" dirty="0">
                <a:solidFill>
                  <a:schemeClr val="tx1"/>
                </a:solidFill>
                <a:latin typeface="Open Sans"/>
              </a:rPr>
              <a:t>We rely on the data in HMIS on who has been served and what their needs are to help us inform our Homelessness Assistance Plan and Strategic Plan and track </a:t>
            </a:r>
            <a:r>
              <a:rPr lang="en-US" sz="2200" dirty="0">
                <a:latin typeface="Open Sans"/>
              </a:rPr>
              <a:t>systemic progress in performance</a:t>
            </a:r>
            <a:br>
              <a:rPr lang="en-US" sz="3200" b="0" i="0" dirty="0">
                <a:solidFill>
                  <a:schemeClr val="tx1"/>
                </a:solidFill>
                <a:effectLst/>
                <a:latin typeface="Open Sans"/>
              </a:rPr>
            </a:br>
            <a:endParaRPr lang="en-US" sz="4800" dirty="0"/>
          </a:p>
        </p:txBody>
      </p:sp>
      <p:sp>
        <p:nvSpPr>
          <p:cNvPr id="3" name="Text Placeholder 2">
            <a:extLst>
              <a:ext uri="{FF2B5EF4-FFF2-40B4-BE49-F238E27FC236}">
                <a16:creationId xmlns:a16="http://schemas.microsoft.com/office/drawing/2014/main" id="{340E038F-66D2-423E-AA27-6ABDB4FAD4BE}"/>
              </a:ext>
            </a:extLst>
          </p:cNvPr>
          <p:cNvSpPr>
            <a:spLocks noGrp="1"/>
          </p:cNvSpPr>
          <p:nvPr>
            <p:ph type="body" idx="1"/>
          </p:nvPr>
        </p:nvSpPr>
        <p:spPr>
          <a:xfrm>
            <a:off x="1438656" y="685798"/>
            <a:ext cx="3201078" cy="4495801"/>
          </a:xfrm>
        </p:spPr>
        <p:txBody>
          <a:bodyPr vert="horz" lIns="91440" tIns="45720" rIns="91440" bIns="45720" rtlCol="0" anchor="ctr">
            <a:noAutofit/>
          </a:bodyPr>
          <a:lstStyle/>
          <a:p>
            <a:pPr algn="r"/>
            <a:r>
              <a:rPr lang="en-US" sz="3600" dirty="0">
                <a:solidFill>
                  <a:schemeClr val="tx1"/>
                </a:solidFill>
              </a:rPr>
              <a:t>Determining System Performance Outcomes</a:t>
            </a:r>
          </a:p>
        </p:txBody>
      </p:sp>
    </p:spTree>
    <p:extLst>
      <p:ext uri="{BB962C8B-B14F-4D97-AF65-F5344CB8AC3E}">
        <p14:creationId xmlns:p14="http://schemas.microsoft.com/office/powerpoint/2010/main" val="4258276993"/>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otalTime>50</TotalTime>
  <Words>647</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Century Gothic</vt:lpstr>
      <vt:lpstr>Open Sans</vt:lpstr>
      <vt:lpstr>Wingdings 3</vt:lpstr>
      <vt:lpstr>Slice</vt:lpstr>
      <vt:lpstr>Big Bend continuum of Care and Homelessness</vt:lpstr>
      <vt:lpstr>Who is the  Big Bend Continuum of Care</vt:lpstr>
      <vt:lpstr>Its work includes:   Gathering and analyzing data to determine the local needs  Identifying and bridging gaps in housing and services   Implementing strategic responses   Educating the community on homelessness   Providing advice and input on operations of homeless services     Measuring CoC performance  </vt:lpstr>
      <vt:lpstr>The BBCoC is also responsible, as stated in federal and state statute, to apply for funding with HUD and the State Office on Homelessness through DCF serving our coverage area. </vt:lpstr>
      <vt:lpstr>HUD CoC Funding $1,730,217.00 HMIS $130,292.00 Planning $64,299.00 Permanent Supportive Housing $1,271,860.00 Rapid Rehousing,$263,766.00   DCF Office on Homelessness Funding $781,392.85 ESG (Emergency Solutions Grant) $150,000.00 ESG-CV (COVID Relief) $406,000.00 Staffing $107,142.85 Challenge $86,000.00 TANF $32,250.00   City of Tallahassee $346,929.45 ESG HMIS and RRH $162,749.00 ESG-CV Outreach $184,180.45   Leon County $25,000 Leon CAREs Technical Assistance and Training  </vt:lpstr>
      <vt:lpstr>Ending homelessness for all persons  Developing housing and supportive services tailored to those with the highest needs and longest experiences of homelessness   Creating a systematic response to homelessness  Using system performance measures to determine how effectively CoC’s are in serving people experiencing homelessness   Strategically allocating and using resources  Use cost, performance, and outcome data to determine effectiveness of programs   Using a Housing First approach  Prioritize rapid placement in permanent  housing and not have service  participation requirements or pre- conditions to housing </vt:lpstr>
      <vt:lpstr> Homeless Prevention  Street Outreach  Emergency Shelter Diversion  Emergency Shelter  Rapid ReHousing  Permanent Supportive Housing  Interactive Disaster Response Rehousing Guide  https://disaster-response-rehousing.info/  </vt:lpstr>
      <vt:lpstr>PowerPoint Presentation</vt:lpstr>
      <vt:lpstr>Homeless Management Information System (HMIS)   We rely on the data in HMIS on who has been served and what their needs are to help us inform our Homelessness Assistance Plan and Strategic Plan and track systemic progress in performance </vt:lpstr>
      <vt:lpstr>Standardized Assessment  Recommended Intervention  Referral and Documentation  Priority of service for the most vulnerable  More information about BBCoC’s Coordinated Entry System can be found here http://bigbendcoc.org/coordinated-entry/   </vt:lpstr>
      <vt:lpstr>Ability 1st Center for Independent Living Street Outreach Permanent Supportive Housing  Big Bend Homeless Coalition Homeless Prevention Street Outreach Emergency Shelter Rapid Rehousing Permanent Supportive Housing  Catholic Charities of Northwest Florida Homeless Prevention Rapid Rehousing  Capital City Youth Services (CCYS) Street Outreach Emergency Shelter Rapid ReHousing  Connecting Everyone with Second Chances (CESC)/The Kearney Center Emergency Shelter and Case Management  Refuge House Rapid ReHousing   </vt:lpstr>
      <vt:lpstr>Amanda Wander BBCoC Executive Director awander@bigbendcoc.org  850-524-0544  www.bigbendcoc.org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Big Bend continuum of Care and Homelessness</dc:title>
  <dc:creator>Amanda Wander</dc:creator>
  <cp:lastModifiedBy>Amanda Wander</cp:lastModifiedBy>
  <cp:revision>9</cp:revision>
  <dcterms:created xsi:type="dcterms:W3CDTF">2021-02-09T13:49:45Z</dcterms:created>
  <dcterms:modified xsi:type="dcterms:W3CDTF">2021-03-24T18:31:19Z</dcterms:modified>
</cp:coreProperties>
</file>