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49" r:id="rId5"/>
    <p:sldMasterId id="2147483654" r:id="rId6"/>
    <p:sldMasterId id="2147483665" r:id="rId7"/>
    <p:sldMasterId id="2147483690" r:id="rId8"/>
    <p:sldMasterId id="2147483702" r:id="rId9"/>
    <p:sldMasterId id="2147483714" r:id="rId10"/>
    <p:sldMasterId id="2147483726" r:id="rId11"/>
  </p:sldMasterIdLst>
  <p:notesMasterIdLst>
    <p:notesMasterId r:id="rId31"/>
  </p:notesMasterIdLst>
  <p:handoutMasterIdLst>
    <p:handoutMasterId r:id="rId32"/>
  </p:handoutMasterIdLst>
  <p:sldIdLst>
    <p:sldId id="256" r:id="rId12"/>
    <p:sldId id="641" r:id="rId13"/>
    <p:sldId id="257" r:id="rId14"/>
    <p:sldId id="306" r:id="rId15"/>
    <p:sldId id="302" r:id="rId16"/>
    <p:sldId id="508" r:id="rId17"/>
    <p:sldId id="270" r:id="rId18"/>
    <p:sldId id="503" r:id="rId19"/>
    <p:sldId id="362" r:id="rId20"/>
    <p:sldId id="501" r:id="rId21"/>
    <p:sldId id="506" r:id="rId22"/>
    <p:sldId id="462" r:id="rId23"/>
    <p:sldId id="448" r:id="rId24"/>
    <p:sldId id="447" r:id="rId25"/>
    <p:sldId id="507" r:id="rId26"/>
    <p:sldId id="260" r:id="rId27"/>
    <p:sldId id="262" r:id="rId28"/>
    <p:sldId id="284" r:id="rId29"/>
    <p:sldId id="308" r:id="rId30"/>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49BA4293-DDEA-4E7A-9CB3-6A6B55129A5A}">
          <p14:sldIdLst>
            <p14:sldId id="256"/>
            <p14:sldId id="641"/>
            <p14:sldId id="257"/>
            <p14:sldId id="306"/>
            <p14:sldId id="302"/>
            <p14:sldId id="508"/>
            <p14:sldId id="270"/>
            <p14:sldId id="503"/>
            <p14:sldId id="362"/>
            <p14:sldId id="501"/>
            <p14:sldId id="506"/>
            <p14:sldId id="462"/>
            <p14:sldId id="448"/>
            <p14:sldId id="447"/>
            <p14:sldId id="507"/>
            <p14:sldId id="260"/>
            <p14:sldId id="262"/>
            <p14:sldId id="284"/>
            <p14:sldId id="308"/>
          </p14:sldIdLst>
        </p14:section>
        <p14:section name="Untitled Section" id="{B4164D73-121A-4CC1-911B-86CD4512C9CC}">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ip Clayton" initials="PC" lastIdx="1" clrIdx="0">
    <p:extLst>
      <p:ext uri="{19B8F6BF-5375-455C-9EA6-DF929625EA0E}">
        <p15:presenceInfo xmlns:p15="http://schemas.microsoft.com/office/powerpoint/2012/main" userId="S::pclayton@eufaulachamber.com::eedcc0a6-190c-42b4-a8e7-9b84ba581f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12" autoAdjust="0"/>
    <p:restoredTop sz="91440" autoAdjust="0"/>
  </p:normalViewPr>
  <p:slideViewPr>
    <p:cSldViewPr>
      <p:cViewPr varScale="1">
        <p:scale>
          <a:sx n="78" d="100"/>
          <a:sy n="78" d="100"/>
        </p:scale>
        <p:origin x="1339"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3" d="100"/>
          <a:sy n="93" d="100"/>
        </p:scale>
        <p:origin x="264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0745" tIns="45373" rIns="90745" bIns="45373"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936769" y="0"/>
            <a:ext cx="3011699" cy="461804"/>
          </a:xfrm>
          <a:prstGeom prst="rect">
            <a:avLst/>
          </a:prstGeom>
        </p:spPr>
        <p:txBody>
          <a:bodyPr vert="horz" lIns="90745" tIns="45373" rIns="90745" bIns="45373" rtlCol="0"/>
          <a:lstStyle>
            <a:lvl1pPr algn="r">
              <a:defRPr sz="1200">
                <a:latin typeface="Arial" charset="0"/>
              </a:defRPr>
            </a:lvl1pPr>
          </a:lstStyle>
          <a:p>
            <a:pPr>
              <a:defRPr/>
            </a:pPr>
            <a:fld id="{69821693-9570-47F7-9BC7-785B2BF495B4}" type="datetimeFigureOut">
              <a:rPr lang="en-US"/>
              <a:pPr>
                <a:defRPr/>
              </a:pPr>
              <a:t>11/17/2021</a:t>
            </a:fld>
            <a:endParaRPr lang="en-US"/>
          </a:p>
        </p:txBody>
      </p:sp>
      <p:sp>
        <p:nvSpPr>
          <p:cNvPr id="4" name="Footer Placeholder 3"/>
          <p:cNvSpPr>
            <a:spLocks noGrp="1"/>
          </p:cNvSpPr>
          <p:nvPr>
            <p:ph type="ftr" sz="quarter" idx="2"/>
          </p:nvPr>
        </p:nvSpPr>
        <p:spPr>
          <a:xfrm>
            <a:off x="0" y="8772669"/>
            <a:ext cx="3011699" cy="461804"/>
          </a:xfrm>
          <a:prstGeom prst="rect">
            <a:avLst/>
          </a:prstGeom>
        </p:spPr>
        <p:txBody>
          <a:bodyPr vert="horz" lIns="90745" tIns="45373" rIns="90745" bIns="45373"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36769" y="8772669"/>
            <a:ext cx="3011699" cy="461804"/>
          </a:xfrm>
          <a:prstGeom prst="rect">
            <a:avLst/>
          </a:prstGeom>
        </p:spPr>
        <p:txBody>
          <a:bodyPr vert="horz" lIns="90745" tIns="45373" rIns="90745" bIns="45373" rtlCol="0" anchor="b"/>
          <a:lstStyle>
            <a:lvl1pPr algn="r">
              <a:defRPr sz="1200">
                <a:latin typeface="Arial" charset="0"/>
              </a:defRPr>
            </a:lvl1pPr>
          </a:lstStyle>
          <a:p>
            <a:pPr>
              <a:defRPr/>
            </a:pPr>
            <a:fld id="{260EECB7-2CB6-43C5-A372-E85B2193D5D7}" type="slidenum">
              <a:rPr lang="en-US"/>
              <a:pPr>
                <a:defRPr/>
              </a:pPr>
              <a:t>‹#›</a:t>
            </a:fld>
            <a:endParaRPr lang="en-US"/>
          </a:p>
        </p:txBody>
      </p:sp>
    </p:spTree>
    <p:extLst>
      <p:ext uri="{BB962C8B-B14F-4D97-AF65-F5344CB8AC3E}">
        <p14:creationId xmlns:p14="http://schemas.microsoft.com/office/powerpoint/2010/main" val="2900949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0745" tIns="45373" rIns="90745" bIns="45373" rtlCol="0"/>
          <a:lstStyle>
            <a:lvl1pPr algn="l">
              <a:defRPr sz="1200"/>
            </a:lvl1pPr>
          </a:lstStyle>
          <a:p>
            <a:endParaRPr lang="en-US"/>
          </a:p>
        </p:txBody>
      </p:sp>
      <p:sp>
        <p:nvSpPr>
          <p:cNvPr id="3" name="Date Placeholder 2"/>
          <p:cNvSpPr>
            <a:spLocks noGrp="1"/>
          </p:cNvSpPr>
          <p:nvPr>
            <p:ph type="dt" idx="1"/>
          </p:nvPr>
        </p:nvSpPr>
        <p:spPr>
          <a:xfrm>
            <a:off x="3936769" y="0"/>
            <a:ext cx="3011699" cy="461804"/>
          </a:xfrm>
          <a:prstGeom prst="rect">
            <a:avLst/>
          </a:prstGeom>
        </p:spPr>
        <p:txBody>
          <a:bodyPr vert="horz" lIns="90745" tIns="45373" rIns="90745" bIns="45373" rtlCol="0"/>
          <a:lstStyle>
            <a:lvl1pPr algn="r">
              <a:defRPr sz="1200"/>
            </a:lvl1pPr>
          </a:lstStyle>
          <a:p>
            <a:fld id="{315CBFA6-A0F6-418B-AB8B-903CD5A5E66F}" type="datetimeFigureOut">
              <a:rPr lang="en-US" smtClean="0"/>
              <a:pPr/>
              <a:t>11/17/2021</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0745" tIns="45373" rIns="90745" bIns="45373"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0745" tIns="45373" rIns="90745" bIns="453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0745" tIns="45373" rIns="90745" bIns="45373" rtlCol="0" anchor="b"/>
          <a:lstStyle>
            <a:lvl1pPr algn="l">
              <a:defRPr sz="1200"/>
            </a:lvl1pPr>
          </a:lstStyle>
          <a:p>
            <a:endParaRPr lang="en-US"/>
          </a:p>
        </p:txBody>
      </p:sp>
      <p:sp>
        <p:nvSpPr>
          <p:cNvPr id="7" name="Slide Number Placeholder 6"/>
          <p:cNvSpPr>
            <a:spLocks noGrp="1"/>
          </p:cNvSpPr>
          <p:nvPr>
            <p:ph type="sldNum" sz="quarter" idx="5"/>
          </p:nvPr>
        </p:nvSpPr>
        <p:spPr>
          <a:xfrm>
            <a:off x="3936769" y="8772669"/>
            <a:ext cx="3011699" cy="461804"/>
          </a:xfrm>
          <a:prstGeom prst="rect">
            <a:avLst/>
          </a:prstGeom>
        </p:spPr>
        <p:txBody>
          <a:bodyPr vert="horz" lIns="90745" tIns="45373" rIns="90745" bIns="45373" rtlCol="0" anchor="b"/>
          <a:lstStyle>
            <a:lvl1pPr algn="r">
              <a:defRPr sz="1200"/>
            </a:lvl1pPr>
          </a:lstStyle>
          <a:p>
            <a:fld id="{B6A9248B-5735-43FC-9555-B029529FC041}" type="slidenum">
              <a:rPr lang="en-US" smtClean="0"/>
              <a:pPr/>
              <a:t>‹#›</a:t>
            </a:fld>
            <a:endParaRPr lang="en-US"/>
          </a:p>
        </p:txBody>
      </p:sp>
    </p:spTree>
    <p:extLst>
      <p:ext uri="{BB962C8B-B14F-4D97-AF65-F5344CB8AC3E}">
        <p14:creationId xmlns:p14="http://schemas.microsoft.com/office/powerpoint/2010/main" val="397614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A9248B-5735-43FC-9555-B029529FC041}" type="slidenum">
              <a:rPr lang="en-US" smtClean="0"/>
              <a:pPr/>
              <a:t>1</a:t>
            </a:fld>
            <a:endParaRPr lang="en-US"/>
          </a:p>
        </p:txBody>
      </p:sp>
    </p:spTree>
    <p:extLst>
      <p:ext uri="{BB962C8B-B14F-4D97-AF65-F5344CB8AC3E}">
        <p14:creationId xmlns:p14="http://schemas.microsoft.com/office/powerpoint/2010/main" val="1538806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DE8CCA84-BE14-48D2-9071-717F1FCC790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482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1">
            <a:extLst>
              <a:ext uri="{FF2B5EF4-FFF2-40B4-BE49-F238E27FC236}">
                <a16:creationId xmlns:a16="http://schemas.microsoft.com/office/drawing/2014/main" id="{72DF35FD-1410-48B1-B53D-9A8944536C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6F4D51-A148-4323-9E08-826E710C8BE5}"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072F6007-8603-4372-9B1B-A393598C5080}"/>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4284818B-9F5F-4F06-8FD6-5E79242091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a:latin typeface="Arial" panose="020B0604020202020204" pitchFamily="34" charset="0"/>
                <a:ea typeface="ＭＳ Ｐゴシック" panose="020B0600070205080204" pitchFamily="34" charset="-128"/>
              </a:rPr>
              <a:t>The TTI report compared the cargo capacity of a barge, a rail car, and a semi-truck.  It found that one dry cargo barge carried the equivalent of 16 rail cars or 70 trucks.  To provide some dimension to the carrying capacity of one barge, one barge load of wheat could produce 2 1/2 million loaves of bread.  That’s nearly one loaf for every person – man, woman and child – in the state of Kansas!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31">
            <a:extLst>
              <a:ext uri="{FF2B5EF4-FFF2-40B4-BE49-F238E27FC236}">
                <a16:creationId xmlns:a16="http://schemas.microsoft.com/office/drawing/2014/main" id="{91A571D8-F245-4A97-A8F6-B9EBBD66D1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CF575B-F185-44D7-8F82-04020B9888D0}"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39" name="Rectangle 2">
            <a:extLst>
              <a:ext uri="{FF2B5EF4-FFF2-40B4-BE49-F238E27FC236}">
                <a16:creationId xmlns:a16="http://schemas.microsoft.com/office/drawing/2014/main" id="{504CEC4A-632B-4BF1-AA86-1A11FF8380C4}"/>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E020A025-8D1C-4136-85E9-8D266BAF41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a:latin typeface="Arial" panose="020B0604020202020204" pitchFamily="34" charset="0"/>
                <a:ea typeface="ＭＳ Ｐゴシック" panose="020B0600070205080204" pitchFamily="34" charset="-128"/>
              </a:rPr>
              <a:t>Today’s towboat can transport one ton of freight 616 miles per gallon of fuel.   A modern locomotive would move that same ton of freight 478 miles per gallon of fuel, and a truck would move it 150 miles.  That means barges have an energy efficiency more than 4 times that of trucks.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a:extLst>
              <a:ext uri="{FF2B5EF4-FFF2-40B4-BE49-F238E27FC236}">
                <a16:creationId xmlns:a16="http://schemas.microsoft.com/office/drawing/2014/main" id="{2D0A5D6F-2BB8-44EB-AF70-390F4CB5D6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4E244A-3561-468C-A84A-1E7753C204F0}"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51CDDB8E-D53D-4439-8117-F0E27716EF75}"/>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B35C8D0B-E4DB-4E74-A391-73BD62B687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a:latin typeface="Arial" panose="020B0604020202020204" pitchFamily="34" charset="0"/>
                <a:ea typeface="ＭＳ Ｐゴシック" panose="020B0600070205080204" pitchFamily="34" charset="-128"/>
              </a:rPr>
              <a:t>This graphic speaks for itself—inland waterways transportation is the Greener Way to move America’s building-block commodities.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9248B-5735-43FC-9555-B029529FC041}" type="slidenum">
              <a:rPr lang="en-US" smtClean="0"/>
              <a:pPr/>
              <a:t>19</a:t>
            </a:fld>
            <a:endParaRPr lang="en-US"/>
          </a:p>
        </p:txBody>
      </p:sp>
    </p:spTree>
    <p:extLst>
      <p:ext uri="{BB962C8B-B14F-4D97-AF65-F5344CB8AC3E}">
        <p14:creationId xmlns:p14="http://schemas.microsoft.com/office/powerpoint/2010/main" val="1917923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31">
            <a:extLst>
              <a:ext uri="{FF2B5EF4-FFF2-40B4-BE49-F238E27FC236}">
                <a16:creationId xmlns:a16="http://schemas.microsoft.com/office/drawing/2014/main" id="{AC85E273-C360-4257-8C22-E9180D1ADD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80FFBF-65FF-4E54-8C53-2DD360500F3A}" type="slidenum">
              <a:rPr lang="en-US" altLang="en-US" sz="1300"/>
              <a:pPr/>
              <a:t>3</a:t>
            </a:fld>
            <a:endParaRPr lang="en-US" altLang="en-US" sz="1300"/>
          </a:p>
        </p:txBody>
      </p:sp>
      <p:sp>
        <p:nvSpPr>
          <p:cNvPr id="23555" name="Rectangle 2">
            <a:extLst>
              <a:ext uri="{FF2B5EF4-FFF2-40B4-BE49-F238E27FC236}">
                <a16:creationId xmlns:a16="http://schemas.microsoft.com/office/drawing/2014/main" id="{81092614-E234-4ED4-BC34-28A2E4EC773B}"/>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E11C94CF-9996-4363-A1B1-C6F135B32E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a:latin typeface="Arial" panose="020B0604020202020204" pitchFamily="34" charset="0"/>
                <a:ea typeface="ＭＳ Ｐゴシック" panose="020B0600070205080204" pitchFamily="34" charset="-128"/>
              </a:rPr>
              <a:t>Commerce transiting our nation’s inland marine highways moves predominately throughout the nation’s agricultural and manufacturing heartland, as well as in the Pacific Northwest and at gateway ports on the Gulf Coast.  These cargoes are mostly “building block” commodities that transit about 12,000 miles of navigable channels and through 192 lock sites.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Navigation restoration estimate is based on dredging the lower Apalachicola and all</a:t>
            </a:r>
            <a:r>
              <a:rPr lang="en-US" baseline="0" dirty="0"/>
              <a:t> shoals on the system and performing closures at all three locks for essential, routine and backlog maintenance.</a:t>
            </a:r>
          </a:p>
          <a:p>
            <a:endParaRPr lang="en-US" baseline="0" dirty="0"/>
          </a:p>
          <a:p>
            <a:r>
              <a:rPr lang="en-US" baseline="0" dirty="0"/>
              <a:t>$10M annual maintenance includes regular dredging of the lower Apalachicola, increased lock maintenance that includes periodic lock closures.</a:t>
            </a:r>
            <a:endParaRPr lang="en-US" dirty="0"/>
          </a:p>
        </p:txBody>
      </p:sp>
      <p:sp>
        <p:nvSpPr>
          <p:cNvPr id="4" name="Slide Number Placeholder 3"/>
          <p:cNvSpPr>
            <a:spLocks noGrp="1"/>
          </p:cNvSpPr>
          <p:nvPr>
            <p:ph type="sldNum" sz="quarter" idx="10"/>
          </p:nvPr>
        </p:nvSpPr>
        <p:spPr/>
        <p:txBody>
          <a:bodyPr/>
          <a:lstStyle/>
          <a:p>
            <a:fld id="{B6A9248B-5735-43FC-9555-B029529FC041}" type="slidenum">
              <a:rPr lang="en-US" smtClean="0"/>
              <a:pPr/>
              <a:t>5</a:t>
            </a:fld>
            <a:endParaRPr lang="en-US"/>
          </a:p>
        </p:txBody>
      </p:sp>
    </p:spTree>
    <p:extLst>
      <p:ext uri="{BB962C8B-B14F-4D97-AF65-F5344CB8AC3E}">
        <p14:creationId xmlns:p14="http://schemas.microsoft.com/office/powerpoint/2010/main" val="3092353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Navigation restoration estimate is based on dredging the lower Apalachicola and all</a:t>
            </a:r>
            <a:r>
              <a:rPr lang="en-US" baseline="0" dirty="0"/>
              <a:t> shoals on the system and performing closures at all three locks for essential, routine and backlog maintenance.</a:t>
            </a:r>
          </a:p>
          <a:p>
            <a:endParaRPr lang="en-US" baseline="0" dirty="0"/>
          </a:p>
          <a:p>
            <a:r>
              <a:rPr lang="en-US" baseline="0" dirty="0"/>
              <a:t>$10M annual maintenance includes regular dredging of the lower Apalachicola, increased lock maintenance that includes periodic lock closures.</a:t>
            </a:r>
            <a:endParaRPr lang="en-US" dirty="0"/>
          </a:p>
        </p:txBody>
      </p:sp>
      <p:sp>
        <p:nvSpPr>
          <p:cNvPr id="4" name="Slide Number Placeholder 3"/>
          <p:cNvSpPr>
            <a:spLocks noGrp="1"/>
          </p:cNvSpPr>
          <p:nvPr>
            <p:ph type="sldNum" sz="quarter" idx="10"/>
          </p:nvPr>
        </p:nvSpPr>
        <p:spPr/>
        <p:txBody>
          <a:bodyPr/>
          <a:lstStyle/>
          <a:p>
            <a:fld id="{B6A9248B-5735-43FC-9555-B029529FC041}" type="slidenum">
              <a:rPr lang="en-US" smtClean="0"/>
              <a:pPr/>
              <a:t>6</a:t>
            </a:fld>
            <a:endParaRPr lang="en-US"/>
          </a:p>
        </p:txBody>
      </p:sp>
    </p:spTree>
    <p:extLst>
      <p:ext uri="{BB962C8B-B14F-4D97-AF65-F5344CB8AC3E}">
        <p14:creationId xmlns:p14="http://schemas.microsoft.com/office/powerpoint/2010/main" val="407456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590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181" indent="-170181">
              <a:buFont typeface="Arial" panose="020B0604020202020204" pitchFamily="34" charset="0"/>
              <a:buChar char="•"/>
            </a:pPr>
            <a:r>
              <a:rPr lang="en-US" sz="1100" dirty="0"/>
              <a:t>SAM began the update process for the water control manuals in </a:t>
            </a:r>
            <a:r>
              <a:rPr lang="en-US" sz="1100" b="1" dirty="0"/>
              <a:t>1989</a:t>
            </a:r>
            <a:r>
              <a:rPr lang="en-US" sz="1100" dirty="0"/>
              <a:t>. </a:t>
            </a:r>
          </a:p>
          <a:p>
            <a:pPr marL="170181" indent="-170181">
              <a:buFont typeface="Arial" panose="020B0604020202020204" pitchFamily="34" charset="0"/>
              <a:buChar char="•"/>
            </a:pPr>
            <a:r>
              <a:rPr lang="en-US" sz="1100" dirty="0"/>
              <a:t> After multiple attempts to update the manuals and solve the </a:t>
            </a:r>
            <a:r>
              <a:rPr lang="en-US" sz="1100" b="1" dirty="0"/>
              <a:t>“water wars,” </a:t>
            </a:r>
            <a:r>
              <a:rPr lang="en-US" sz="1100" dirty="0"/>
              <a:t>were unsuccessful, then Secretary of the Army Pete </a:t>
            </a:r>
            <a:r>
              <a:rPr lang="en-US" sz="1100" dirty="0" err="1"/>
              <a:t>Gerhan</a:t>
            </a:r>
            <a:r>
              <a:rPr lang="en-US" sz="1100" dirty="0"/>
              <a:t> </a:t>
            </a:r>
            <a:r>
              <a:rPr lang="en-US" sz="1100" b="1" dirty="0"/>
              <a:t>directed SAM to focus solely on updating the manuals</a:t>
            </a:r>
            <a:r>
              <a:rPr lang="en-US" sz="1100" dirty="0"/>
              <a:t>.</a:t>
            </a:r>
          </a:p>
          <a:p>
            <a:pPr marL="170181" indent="-170181">
              <a:buFont typeface="Arial" panose="020B0604020202020204" pitchFamily="34" charset="0"/>
              <a:buChar char="•"/>
            </a:pPr>
            <a:r>
              <a:rPr lang="en-US" sz="1100" dirty="0"/>
              <a:t>Previous attempts include compacts, mediation, governors, state proposals, etc.</a:t>
            </a:r>
          </a:p>
          <a:p>
            <a:pPr marL="170181" indent="-170181">
              <a:buFont typeface="Arial" panose="020B0604020202020204" pitchFamily="34" charset="0"/>
              <a:buChar char="•"/>
            </a:pPr>
            <a:r>
              <a:rPr lang="en-US" sz="1100" dirty="0"/>
              <a:t>USACE has been </a:t>
            </a:r>
            <a:r>
              <a:rPr lang="en-US" sz="1100" b="1" dirty="0"/>
              <a:t>sued in federal court </a:t>
            </a:r>
            <a:r>
              <a:rPr lang="en-US" sz="1100" dirty="0"/>
              <a:t>on many occasions in ACF &amp; ACT basins.</a:t>
            </a:r>
          </a:p>
          <a:p>
            <a:pPr marL="170181" indent="-170181">
              <a:buFont typeface="Arial" panose="020B0604020202020204" pitchFamily="34" charset="0"/>
              <a:buChar char="•"/>
            </a:pPr>
            <a:r>
              <a:rPr lang="en-US" sz="1100" dirty="0"/>
              <a:t>Many stakeholders have </a:t>
            </a:r>
            <a:r>
              <a:rPr lang="en-US" sz="1100" b="1" dirty="0"/>
              <a:t>conflicting desires/interests</a:t>
            </a:r>
            <a:r>
              <a:rPr lang="en-US" sz="1100" dirty="0"/>
              <a:t>, even within their own organizations.  </a:t>
            </a:r>
          </a:p>
          <a:p>
            <a:pPr marL="623998" lvl="1" indent="-170181">
              <a:buFont typeface="Arial" panose="020B0604020202020204" pitchFamily="34" charset="0"/>
              <a:buChar char="•"/>
            </a:pPr>
            <a:r>
              <a:rPr lang="en-US" sz="1100" dirty="0"/>
              <a:t>For instance, the local populace around </a:t>
            </a:r>
            <a:r>
              <a:rPr lang="en-US" sz="1100" dirty="0" err="1"/>
              <a:t>Westpoint</a:t>
            </a:r>
            <a:r>
              <a:rPr lang="en-US" sz="1100" dirty="0"/>
              <a:t> would like higher pools for recreation, but 40 miles downstream in Columbus, the desire is for a minimum flow of 1350 </a:t>
            </a:r>
            <a:r>
              <a:rPr lang="en-US" sz="1100" dirty="0" err="1"/>
              <a:t>cfs</a:t>
            </a:r>
            <a:r>
              <a:rPr lang="en-US" sz="1100" dirty="0"/>
              <a:t>, more than twice the required minimum flow set in the authorization for </a:t>
            </a:r>
            <a:r>
              <a:rPr lang="en-US" sz="1100" dirty="0" err="1"/>
              <a:t>Westpoint</a:t>
            </a:r>
            <a:r>
              <a:rPr lang="en-US" sz="1100" dirty="0"/>
              <a:t>.</a:t>
            </a:r>
          </a:p>
          <a:p>
            <a:pPr marL="170181" indent="-170181">
              <a:buFont typeface="Arial" panose="020B0604020202020204" pitchFamily="34" charset="0"/>
              <a:buChar char="•"/>
            </a:pPr>
            <a:r>
              <a:rPr lang="en-US" sz="1100" b="1" dirty="0"/>
              <a:t>RELATIONSHIPS</a:t>
            </a:r>
            <a:r>
              <a:rPr lang="en-US" sz="1100" dirty="0"/>
              <a:t> with stakeholders at all levels was/is key. </a:t>
            </a:r>
          </a:p>
          <a:p>
            <a:pPr marL="170181" indent="-170181">
              <a:buFont typeface="Arial" panose="020B0604020202020204" pitchFamily="34" charset="0"/>
              <a:buChar char="•"/>
            </a:pPr>
            <a:r>
              <a:rPr lang="en-US" sz="1100" dirty="0"/>
              <a:t>Worked tirelessly at all levels, from the working level to the Senior Executive level, to reach consensus with USFWS on a non-jeopardy biological opinion within 60 days of an accepted biological assessment.</a:t>
            </a:r>
          </a:p>
          <a:p>
            <a:pPr marL="170181" indent="-170181">
              <a:buFont typeface="Arial" panose="020B0604020202020204" pitchFamily="34" charset="0"/>
              <a:buChar char="•"/>
            </a:pPr>
            <a:r>
              <a:rPr lang="en-US" sz="1100" dirty="0"/>
              <a:t>Engaged directly and on multiple occasions at </a:t>
            </a:r>
            <a:r>
              <a:rPr lang="en-US" sz="1100" b="1" dirty="0"/>
              <a:t>all levels of USACE and the ASA </a:t>
            </a:r>
            <a:r>
              <a:rPr lang="en-US" sz="1100" dirty="0"/>
              <a:t>(CW)’s office to gain concurrence to release the final EIS and WCM for state and agency review.</a:t>
            </a:r>
          </a:p>
          <a:p>
            <a:pPr marL="170181" indent="-170181">
              <a:buFont typeface="Arial" panose="020B0604020202020204" pitchFamily="34" charset="0"/>
              <a:buChar char="•"/>
            </a:pPr>
            <a:r>
              <a:rPr lang="en-US" sz="1100" b="1" dirty="0"/>
              <a:t>Released the FEIS and WCMs </a:t>
            </a:r>
            <a:r>
              <a:rPr lang="en-US" sz="1100" dirty="0"/>
              <a:t>for state and agency review on 16 DEC 2016.</a:t>
            </a:r>
          </a:p>
          <a:p>
            <a:pPr marL="170181" indent="-170181">
              <a:buFont typeface="Arial" panose="020B0604020202020204" pitchFamily="34" charset="0"/>
              <a:buChar char="•"/>
            </a:pPr>
            <a:r>
              <a:rPr lang="en-US" sz="1100" dirty="0"/>
              <a:t>The technical team </a:t>
            </a:r>
            <a:r>
              <a:rPr lang="en-US" sz="1100" b="1" dirty="0"/>
              <a:t>continues to engage with those agencies </a:t>
            </a:r>
            <a:r>
              <a:rPr lang="en-US" sz="1100" dirty="0"/>
              <a:t>reviewing the documents to answer questions, provide access to the models, and keep open and transparent communication with the stakeholders.</a:t>
            </a:r>
          </a:p>
          <a:p>
            <a:pPr eaLnBrk="1" hangingPunct="1">
              <a:buFont typeface="Arial" charset="0"/>
              <a:buChar char="•"/>
            </a:pPr>
            <a:endParaRPr lang="en-US" sz="1100" dirty="0"/>
          </a:p>
          <a:p>
            <a:pPr eaLnBrk="1" hangingPunct="1">
              <a:buFont typeface="Arial" charset="0"/>
              <a:buNone/>
            </a:pPr>
            <a:r>
              <a:rPr lang="en-US" sz="1100" dirty="0"/>
              <a:t>  </a:t>
            </a:r>
          </a:p>
          <a:p>
            <a:pPr eaLnBrk="1" hangingPunct="1"/>
            <a:endParaRPr lang="en-US" sz="1100" dirty="0"/>
          </a:p>
          <a:p>
            <a:pPr eaLnBrk="1" hangingPunct="1"/>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390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3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DE8CCA84-BE14-48D2-9071-717F1FCC790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518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DE8CCA84-BE14-48D2-9071-717F1FCC790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186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1219200"/>
          </a:xfrm>
        </p:spPr>
        <p:txBody>
          <a:bodyPr/>
          <a:lstStyle/>
          <a:p>
            <a:r>
              <a:rPr lang="en-US" dirty="0"/>
              <a:t>Click to edit Master title style</a:t>
            </a:r>
          </a:p>
        </p:txBody>
      </p:sp>
      <p:sp>
        <p:nvSpPr>
          <p:cNvPr id="3" name="Subtitle 2"/>
          <p:cNvSpPr>
            <a:spLocks noGrp="1"/>
          </p:cNvSpPr>
          <p:nvPr>
            <p:ph type="subTitle" idx="1"/>
          </p:nvPr>
        </p:nvSpPr>
        <p:spPr>
          <a:xfrm>
            <a:off x="685800" y="1524000"/>
            <a:ext cx="5029200" cy="11430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grpSp>
        <p:nvGrpSpPr>
          <p:cNvPr id="11" name="Group 10">
            <a:extLst>
              <a:ext uri="{FF2B5EF4-FFF2-40B4-BE49-F238E27FC236}">
                <a16:creationId xmlns:a16="http://schemas.microsoft.com/office/drawing/2014/main" id="{9646B458-F8A9-4A04-A737-206E7AC81387}"/>
              </a:ext>
            </a:extLst>
          </p:cNvPr>
          <p:cNvGrpSpPr>
            <a:grpSpLocks noChangeAspect="1"/>
          </p:cNvGrpSpPr>
          <p:nvPr userDrawn="1"/>
        </p:nvGrpSpPr>
        <p:grpSpPr>
          <a:xfrm>
            <a:off x="7820384" y="251517"/>
            <a:ext cx="1110207" cy="640080"/>
            <a:chOff x="266700" y="5608444"/>
            <a:chExt cx="2326148" cy="1005840"/>
          </a:xfrm>
        </p:grpSpPr>
        <p:pic>
          <p:nvPicPr>
            <p:cNvPr id="12" name="Picture 11">
              <a:extLst>
                <a:ext uri="{FF2B5EF4-FFF2-40B4-BE49-F238E27FC236}">
                  <a16:creationId xmlns:a16="http://schemas.microsoft.com/office/drawing/2014/main" id="{13EDA8D3-E8D0-464B-93B8-455D0FF93A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3" name="Picture 12">
              <a:extLst>
                <a:ext uri="{FF2B5EF4-FFF2-40B4-BE49-F238E27FC236}">
                  <a16:creationId xmlns:a16="http://schemas.microsoft.com/office/drawing/2014/main" id="{162409A1-841F-4FC2-96CE-9DBBB1BD206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grpSp>
      <p:sp>
        <p:nvSpPr>
          <p:cNvPr id="2" name="TextBox 1">
            <a:extLst>
              <a:ext uri="{FF2B5EF4-FFF2-40B4-BE49-F238E27FC236}">
                <a16:creationId xmlns:a16="http://schemas.microsoft.com/office/drawing/2014/main" id="{E108464C-2DFE-4154-B309-0F8EB28D17AD}"/>
              </a:ext>
            </a:extLst>
          </p:cNvPr>
          <p:cNvSpPr txBox="1"/>
          <p:nvPr userDrawn="1"/>
        </p:nvSpPr>
        <p:spPr>
          <a:xfrm>
            <a:off x="8611282" y="229287"/>
            <a:ext cx="403412" cy="253916"/>
          </a:xfrm>
          <a:prstGeom prst="rect">
            <a:avLst/>
          </a:prstGeom>
          <a:noFill/>
        </p:spPr>
        <p:txBody>
          <a:bodyPr wrap="square" rtlCol="0" anchor="ctr" anchorCtr="0">
            <a:spAutoFit/>
          </a:bodyPr>
          <a:lstStyle/>
          <a:p>
            <a:pPr algn="r"/>
            <a:fld id="{DE90743C-D82C-42B5-BF5F-5E86CD661A3B}" type="slidenum">
              <a:rPr lang="en-US" sz="1050" b="0" i="0" baseline="0" smtClean="0">
                <a:solidFill>
                  <a:schemeClr val="bg2">
                    <a:lumMod val="20000"/>
                    <a:lumOff val="80000"/>
                  </a:schemeClr>
                </a:solidFill>
                <a:latin typeface="Century Gothic" panose="020B0502020202020204" pitchFamily="34" charset="0"/>
              </a:rPr>
              <a:pPr algn="r"/>
              <a:t>‹#›</a:t>
            </a:fld>
            <a:endParaRPr lang="en-US" sz="1200" b="0" i="0" baseline="0" dirty="0">
              <a:solidFill>
                <a:schemeClr val="bg2">
                  <a:lumMod val="20000"/>
                  <a:lumOff val="80000"/>
                </a:schemeClr>
              </a:solidFill>
              <a:latin typeface="Century Gothic" panose="020B0502020202020204" pitchFamily="34" charset="0"/>
            </a:endParaRPr>
          </a:p>
        </p:txBody>
      </p:sp>
    </p:spTree>
    <p:extLst>
      <p:ext uri="{BB962C8B-B14F-4D97-AF65-F5344CB8AC3E}">
        <p14:creationId xmlns:p14="http://schemas.microsoft.com/office/powerpoint/2010/main" val="350047533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2" name="TextBox 1">
            <a:extLst>
              <a:ext uri="{FF2B5EF4-FFF2-40B4-BE49-F238E27FC236}">
                <a16:creationId xmlns:a16="http://schemas.microsoft.com/office/drawing/2014/main" id="{E108464C-2DFE-4154-B309-0F8EB28D17AD}"/>
              </a:ext>
            </a:extLst>
          </p:cNvPr>
          <p:cNvSpPr txBox="1"/>
          <p:nvPr userDrawn="1"/>
        </p:nvSpPr>
        <p:spPr>
          <a:xfrm>
            <a:off x="8611282" y="229287"/>
            <a:ext cx="403412" cy="253916"/>
          </a:xfrm>
          <a:prstGeom prst="rect">
            <a:avLst/>
          </a:prstGeom>
          <a:noFill/>
        </p:spPr>
        <p:txBody>
          <a:bodyPr wrap="square" rtlCol="0" anchor="ctr" anchorCtr="0">
            <a:spAutoFit/>
          </a:bodyPr>
          <a:lstStyle/>
          <a:p>
            <a:pPr algn="r"/>
            <a:fld id="{DE90743C-D82C-42B5-BF5F-5E86CD661A3B}" type="slidenum">
              <a:rPr lang="en-US" sz="1050" b="0" i="0" baseline="0" smtClean="0">
                <a:solidFill>
                  <a:schemeClr val="bg2">
                    <a:lumMod val="20000"/>
                    <a:lumOff val="80000"/>
                  </a:schemeClr>
                </a:solidFill>
                <a:latin typeface="Century Gothic" panose="020B0502020202020204" pitchFamily="34" charset="0"/>
              </a:rPr>
              <a:pPr algn="r"/>
              <a:t>‹#›</a:t>
            </a:fld>
            <a:endParaRPr lang="en-US" sz="1200" b="0" i="0" baseline="0" dirty="0">
              <a:solidFill>
                <a:schemeClr val="bg2">
                  <a:lumMod val="20000"/>
                  <a:lumOff val="80000"/>
                </a:schemeClr>
              </a:solidFill>
              <a:latin typeface="Century Gothic" panose="020B0502020202020204" pitchFamily="34" charset="0"/>
            </a:endParaRPr>
          </a:p>
        </p:txBody>
      </p:sp>
    </p:spTree>
    <p:extLst>
      <p:ext uri="{BB962C8B-B14F-4D97-AF65-F5344CB8AC3E}">
        <p14:creationId xmlns:p14="http://schemas.microsoft.com/office/powerpoint/2010/main" val="202813242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08" y="0"/>
            <a:ext cx="9141292" cy="6858000"/>
          </a:xfrm>
          <a:prstGeom prst="rect">
            <a:avLst/>
          </a:prstGeom>
        </p:spPr>
      </p:pic>
      <p:grpSp>
        <p:nvGrpSpPr>
          <p:cNvPr id="11" name="Group 10">
            <a:extLst>
              <a:ext uri="{FF2B5EF4-FFF2-40B4-BE49-F238E27FC236}">
                <a16:creationId xmlns:a16="http://schemas.microsoft.com/office/drawing/2014/main" id="{9646B458-F8A9-4A04-A737-206E7AC81387}"/>
              </a:ext>
            </a:extLst>
          </p:cNvPr>
          <p:cNvGrpSpPr>
            <a:grpSpLocks noChangeAspect="1"/>
          </p:cNvGrpSpPr>
          <p:nvPr userDrawn="1"/>
        </p:nvGrpSpPr>
        <p:grpSpPr>
          <a:xfrm>
            <a:off x="7820384" y="251517"/>
            <a:ext cx="1110207" cy="640080"/>
            <a:chOff x="266700" y="5608444"/>
            <a:chExt cx="2326148" cy="1005840"/>
          </a:xfrm>
        </p:grpSpPr>
        <p:pic>
          <p:nvPicPr>
            <p:cNvPr id="12" name="Picture 11">
              <a:extLst>
                <a:ext uri="{FF2B5EF4-FFF2-40B4-BE49-F238E27FC236}">
                  <a16:creationId xmlns:a16="http://schemas.microsoft.com/office/drawing/2014/main" id="{13EDA8D3-E8D0-464B-93B8-455D0FF93A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3" name="Picture 12">
              <a:extLst>
                <a:ext uri="{FF2B5EF4-FFF2-40B4-BE49-F238E27FC236}">
                  <a16:creationId xmlns:a16="http://schemas.microsoft.com/office/drawing/2014/main" id="{162409A1-841F-4FC2-96CE-9DBBB1BD206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grpSp>
      <p:sp>
        <p:nvSpPr>
          <p:cNvPr id="6" name="Rounded Rectangle 13">
            <a:extLst>
              <a:ext uri="{FF2B5EF4-FFF2-40B4-BE49-F238E27FC236}">
                <a16:creationId xmlns:a16="http://schemas.microsoft.com/office/drawing/2014/main" id="{7827680F-49A3-4B2E-A224-00E0F5794C0D}"/>
              </a:ext>
            </a:extLst>
          </p:cNvPr>
          <p:cNvSpPr/>
          <p:nvPr userDrawn="1"/>
        </p:nvSpPr>
        <p:spPr>
          <a:xfrm>
            <a:off x="7006222" y="1469831"/>
            <a:ext cx="1847945" cy="3447403"/>
          </a:xfrm>
          <a:prstGeom prst="roundRect">
            <a:avLst>
              <a:gd name="adj" fmla="val 8882"/>
            </a:avLst>
          </a:prstGeom>
          <a:solidFill>
            <a:schemeClr val="bg1">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endParaRPr>
          </a:p>
        </p:txBody>
      </p:sp>
      <p:grpSp>
        <p:nvGrpSpPr>
          <p:cNvPr id="7" name="Group 6">
            <a:extLst>
              <a:ext uri="{FF2B5EF4-FFF2-40B4-BE49-F238E27FC236}">
                <a16:creationId xmlns:a16="http://schemas.microsoft.com/office/drawing/2014/main" id="{727FA445-DCB9-4F93-92BF-96C3DD0DC342}"/>
              </a:ext>
            </a:extLst>
          </p:cNvPr>
          <p:cNvGrpSpPr>
            <a:grpSpLocks noChangeAspect="1"/>
          </p:cNvGrpSpPr>
          <p:nvPr userDrawn="1"/>
        </p:nvGrpSpPr>
        <p:grpSpPr>
          <a:xfrm>
            <a:off x="7084546" y="1623919"/>
            <a:ext cx="1742906" cy="2591142"/>
            <a:chOff x="2272256" y="1180407"/>
            <a:chExt cx="4839631" cy="5396230"/>
          </a:xfrm>
        </p:grpSpPr>
        <p:pic>
          <p:nvPicPr>
            <p:cNvPr id="8" name="Picture 7">
              <a:extLst>
                <a:ext uri="{FF2B5EF4-FFF2-40B4-BE49-F238E27FC236}">
                  <a16:creationId xmlns:a16="http://schemas.microsoft.com/office/drawing/2014/main" id="{4F54D8A1-2F4B-4C36-A64C-D7D23E10B5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72256" y="1180407"/>
              <a:ext cx="4832444" cy="5396230"/>
            </a:xfrm>
            <a:prstGeom prst="rect">
              <a:avLst/>
            </a:prstGeom>
          </p:spPr>
        </p:pic>
        <p:sp>
          <p:nvSpPr>
            <p:cNvPr id="9" name="Right Triangle 8">
              <a:extLst>
                <a:ext uri="{FF2B5EF4-FFF2-40B4-BE49-F238E27FC236}">
                  <a16:creationId xmlns:a16="http://schemas.microsoft.com/office/drawing/2014/main" id="{2E189247-26FA-434A-9EDB-BE82C7ACC9A9}"/>
                </a:ext>
              </a:extLst>
            </p:cNvPr>
            <p:cNvSpPr/>
            <p:nvPr/>
          </p:nvSpPr>
          <p:spPr>
            <a:xfrm rot="10800000">
              <a:off x="5644336" y="1862048"/>
              <a:ext cx="1467551" cy="2244438"/>
            </a:xfrm>
            <a:prstGeom prst="rtTriangle">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grpSp>
      <p:sp>
        <p:nvSpPr>
          <p:cNvPr id="10" name="Rounded Rectangle 13">
            <a:extLst>
              <a:ext uri="{FF2B5EF4-FFF2-40B4-BE49-F238E27FC236}">
                <a16:creationId xmlns:a16="http://schemas.microsoft.com/office/drawing/2014/main" id="{79BCA5AA-EF68-4CF6-9B49-7CE108A6C645}"/>
              </a:ext>
            </a:extLst>
          </p:cNvPr>
          <p:cNvSpPr/>
          <p:nvPr userDrawn="1"/>
        </p:nvSpPr>
        <p:spPr>
          <a:xfrm>
            <a:off x="302324" y="1469831"/>
            <a:ext cx="1847945" cy="5111944"/>
          </a:xfrm>
          <a:prstGeom prst="roundRect">
            <a:avLst>
              <a:gd name="adj" fmla="val 7942"/>
            </a:avLst>
          </a:prstGeom>
          <a:solidFill>
            <a:srgbClr val="00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endParaRPr>
          </a:p>
        </p:txBody>
      </p:sp>
      <p:sp>
        <p:nvSpPr>
          <p:cNvPr id="14" name="Rounded Rectangle 13">
            <a:extLst>
              <a:ext uri="{FF2B5EF4-FFF2-40B4-BE49-F238E27FC236}">
                <a16:creationId xmlns:a16="http://schemas.microsoft.com/office/drawing/2014/main" id="{A49B86BC-F999-4374-BCBB-CD8EFF637731}"/>
              </a:ext>
            </a:extLst>
          </p:cNvPr>
          <p:cNvSpPr/>
          <p:nvPr userDrawn="1"/>
        </p:nvSpPr>
        <p:spPr>
          <a:xfrm>
            <a:off x="6989199" y="5301166"/>
            <a:ext cx="1847945" cy="1280160"/>
          </a:xfrm>
          <a:prstGeom prst="roundRect">
            <a:avLst>
              <a:gd name="adj" fmla="val 16301"/>
            </a:avLst>
          </a:prstGeom>
          <a:solidFill>
            <a:schemeClr val="accent6">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endParaRPr>
          </a:p>
        </p:txBody>
      </p:sp>
      <p:pic>
        <p:nvPicPr>
          <p:cNvPr id="15" name="Picture 14">
            <a:extLst>
              <a:ext uri="{FF2B5EF4-FFF2-40B4-BE49-F238E27FC236}">
                <a16:creationId xmlns:a16="http://schemas.microsoft.com/office/drawing/2014/main" id="{379524A1-1AA3-4602-A98C-1DC6BA736BA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119532" y="3286119"/>
            <a:ext cx="1065626" cy="1367967"/>
          </a:xfrm>
          <a:prstGeom prst="rect">
            <a:avLst/>
          </a:prstGeom>
          <a:effectLst>
            <a:outerShdw blurRad="50800" dist="38100" dir="2700000" algn="tl" rotWithShape="0">
              <a:prstClr val="black">
                <a:alpha val="40000"/>
              </a:prstClr>
            </a:outerShdw>
          </a:effectLst>
        </p:spPr>
      </p:pic>
      <p:sp>
        <p:nvSpPr>
          <p:cNvPr id="16" name="Title 1">
            <a:extLst>
              <a:ext uri="{FF2B5EF4-FFF2-40B4-BE49-F238E27FC236}">
                <a16:creationId xmlns:a16="http://schemas.microsoft.com/office/drawing/2014/main" id="{0171F908-4CE1-417B-AF17-C94EF6B83BDB}"/>
              </a:ext>
            </a:extLst>
          </p:cNvPr>
          <p:cNvSpPr txBox="1">
            <a:spLocks/>
          </p:cNvSpPr>
          <p:nvPr userDrawn="1"/>
        </p:nvSpPr>
        <p:spPr>
          <a:xfrm>
            <a:off x="229851" y="182881"/>
            <a:ext cx="7638816" cy="714017"/>
          </a:xfrm>
          <a:prstGeom prst="rect">
            <a:avLst/>
          </a:prstGeom>
        </p:spPr>
        <p:txBody>
          <a:bodyPr tIns="0" anchor="t" anchorCtr="0"/>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Impact" panose="020B0806030902050204" pitchFamily="34" charset="0"/>
                <a:ea typeface="ＭＳ Ｐゴシック" charset="0"/>
                <a:cs typeface="Arial" pitchFamily="34" charset="0"/>
              </a:rPr>
              <a:t>MOBILE DISTRICT:</a:t>
            </a:r>
            <a:endParaRPr kumimoji="0" lang="en-US" sz="2400" b="0" i="0" u="none" strike="noStrike" kern="1200" cap="all" spc="0" normalizeH="0" baseline="0" noProof="0" dirty="0">
              <a:ln>
                <a:noFill/>
              </a:ln>
              <a:solidFill>
                <a:srgbClr val="DF1F2E"/>
              </a:solidFill>
              <a:effectLst/>
              <a:uLnTx/>
              <a:uFillTx/>
              <a:latin typeface="Impact" panose="020B0806030902050204" pitchFamily="34" charset="0"/>
              <a:ea typeface="ＭＳ Ｐゴシック" charset="0"/>
              <a:cs typeface="Arial" pitchFamily="34" charset="0"/>
            </a:endParaRPr>
          </a:p>
        </p:txBody>
      </p:sp>
    </p:spTree>
    <p:extLst>
      <p:ext uri="{BB962C8B-B14F-4D97-AF65-F5344CB8AC3E}">
        <p14:creationId xmlns:p14="http://schemas.microsoft.com/office/powerpoint/2010/main" val="2978943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08" y="0"/>
            <a:ext cx="9141292" cy="6858000"/>
          </a:xfrm>
          <a:prstGeom prst="rect">
            <a:avLst/>
          </a:prstGeom>
        </p:spPr>
      </p:pic>
      <p:grpSp>
        <p:nvGrpSpPr>
          <p:cNvPr id="11" name="Group 10">
            <a:extLst>
              <a:ext uri="{FF2B5EF4-FFF2-40B4-BE49-F238E27FC236}">
                <a16:creationId xmlns:a16="http://schemas.microsoft.com/office/drawing/2014/main" id="{9646B458-F8A9-4A04-A737-206E7AC81387}"/>
              </a:ext>
            </a:extLst>
          </p:cNvPr>
          <p:cNvGrpSpPr>
            <a:grpSpLocks noChangeAspect="1"/>
          </p:cNvGrpSpPr>
          <p:nvPr userDrawn="1"/>
        </p:nvGrpSpPr>
        <p:grpSpPr>
          <a:xfrm>
            <a:off x="7820384" y="251517"/>
            <a:ext cx="1110207" cy="640080"/>
            <a:chOff x="266700" y="5608444"/>
            <a:chExt cx="2326148" cy="1005840"/>
          </a:xfrm>
        </p:grpSpPr>
        <p:pic>
          <p:nvPicPr>
            <p:cNvPr id="12" name="Picture 11">
              <a:extLst>
                <a:ext uri="{FF2B5EF4-FFF2-40B4-BE49-F238E27FC236}">
                  <a16:creationId xmlns:a16="http://schemas.microsoft.com/office/drawing/2014/main" id="{13EDA8D3-E8D0-464B-93B8-455D0FF93A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3" name="Picture 12">
              <a:extLst>
                <a:ext uri="{FF2B5EF4-FFF2-40B4-BE49-F238E27FC236}">
                  <a16:creationId xmlns:a16="http://schemas.microsoft.com/office/drawing/2014/main" id="{162409A1-841F-4FC2-96CE-9DBBB1BD206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grpSp>
      <p:sp>
        <p:nvSpPr>
          <p:cNvPr id="6" name="Rounded Rectangle 13">
            <a:extLst>
              <a:ext uri="{FF2B5EF4-FFF2-40B4-BE49-F238E27FC236}">
                <a16:creationId xmlns:a16="http://schemas.microsoft.com/office/drawing/2014/main" id="{7827680F-49A3-4B2E-A224-00E0F5794C0D}"/>
              </a:ext>
            </a:extLst>
          </p:cNvPr>
          <p:cNvSpPr/>
          <p:nvPr userDrawn="1"/>
        </p:nvSpPr>
        <p:spPr>
          <a:xfrm>
            <a:off x="7006222" y="1469831"/>
            <a:ext cx="1847945" cy="3447403"/>
          </a:xfrm>
          <a:prstGeom prst="roundRect">
            <a:avLst>
              <a:gd name="adj" fmla="val 8882"/>
            </a:avLst>
          </a:prstGeom>
          <a:solidFill>
            <a:schemeClr val="bg1">
              <a:lumMod val="20000"/>
              <a:lumOff val="8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endParaRPr>
          </a:p>
        </p:txBody>
      </p:sp>
      <p:sp>
        <p:nvSpPr>
          <p:cNvPr id="10" name="Rounded Rectangle 13">
            <a:extLst>
              <a:ext uri="{FF2B5EF4-FFF2-40B4-BE49-F238E27FC236}">
                <a16:creationId xmlns:a16="http://schemas.microsoft.com/office/drawing/2014/main" id="{79BCA5AA-EF68-4CF6-9B49-7CE108A6C645}"/>
              </a:ext>
            </a:extLst>
          </p:cNvPr>
          <p:cNvSpPr/>
          <p:nvPr userDrawn="1"/>
        </p:nvSpPr>
        <p:spPr>
          <a:xfrm>
            <a:off x="302324" y="1469831"/>
            <a:ext cx="1847945" cy="5111944"/>
          </a:xfrm>
          <a:prstGeom prst="roundRect">
            <a:avLst>
              <a:gd name="adj" fmla="val 7942"/>
            </a:avLst>
          </a:prstGeom>
          <a:solidFill>
            <a:srgbClr val="00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endParaRPr>
          </a:p>
        </p:txBody>
      </p:sp>
      <p:sp>
        <p:nvSpPr>
          <p:cNvPr id="14" name="Rounded Rectangle 13">
            <a:extLst>
              <a:ext uri="{FF2B5EF4-FFF2-40B4-BE49-F238E27FC236}">
                <a16:creationId xmlns:a16="http://schemas.microsoft.com/office/drawing/2014/main" id="{A49B86BC-F999-4374-BCBB-CD8EFF637731}"/>
              </a:ext>
            </a:extLst>
          </p:cNvPr>
          <p:cNvSpPr/>
          <p:nvPr userDrawn="1"/>
        </p:nvSpPr>
        <p:spPr>
          <a:xfrm>
            <a:off x="6989199" y="5301166"/>
            <a:ext cx="1847945" cy="1280160"/>
          </a:xfrm>
          <a:prstGeom prst="roundRect">
            <a:avLst>
              <a:gd name="adj" fmla="val 16301"/>
            </a:avLst>
          </a:prstGeom>
          <a:solidFill>
            <a:schemeClr val="accent6">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C000"/>
              </a:solidFill>
              <a:effectLst/>
              <a:uLnTx/>
              <a:uFillTx/>
              <a:latin typeface="Arial Narrow" panose="020B0606020202030204" pitchFamily="34" charset="0"/>
              <a:ea typeface="+mn-ea"/>
              <a:cs typeface="+mn-cs"/>
            </a:endParaRPr>
          </a:p>
        </p:txBody>
      </p:sp>
      <p:pic>
        <p:nvPicPr>
          <p:cNvPr id="21" name="Picture 20">
            <a:extLst>
              <a:ext uri="{FF2B5EF4-FFF2-40B4-BE49-F238E27FC236}">
                <a16:creationId xmlns:a16="http://schemas.microsoft.com/office/drawing/2014/main" id="{A5A7FB0E-A818-4A90-A437-8A74A5E60F7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063718" y="1746309"/>
            <a:ext cx="1732951" cy="2563141"/>
          </a:xfrm>
          <a:prstGeom prst="rect">
            <a:avLst/>
          </a:prstGeom>
        </p:spPr>
      </p:pic>
      <p:pic>
        <p:nvPicPr>
          <p:cNvPr id="15" name="Picture 14">
            <a:extLst>
              <a:ext uri="{FF2B5EF4-FFF2-40B4-BE49-F238E27FC236}">
                <a16:creationId xmlns:a16="http://schemas.microsoft.com/office/drawing/2014/main" id="{379524A1-1AA3-4602-A98C-1DC6BA736BA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092293" y="3840001"/>
            <a:ext cx="661780" cy="849541"/>
          </a:xfrm>
          <a:prstGeom prst="rect">
            <a:avLst/>
          </a:prstGeom>
          <a:effectLst>
            <a:outerShdw blurRad="50800" dist="38100" dir="2700000" algn="tl" rotWithShape="0">
              <a:prstClr val="black">
                <a:alpha val="40000"/>
              </a:prstClr>
            </a:outerShdw>
          </a:effectLst>
        </p:spPr>
      </p:pic>
      <p:sp>
        <p:nvSpPr>
          <p:cNvPr id="16" name="Title 1">
            <a:extLst>
              <a:ext uri="{FF2B5EF4-FFF2-40B4-BE49-F238E27FC236}">
                <a16:creationId xmlns:a16="http://schemas.microsoft.com/office/drawing/2014/main" id="{0171F908-4CE1-417B-AF17-C94EF6B83BDB}"/>
              </a:ext>
            </a:extLst>
          </p:cNvPr>
          <p:cNvSpPr txBox="1">
            <a:spLocks/>
          </p:cNvSpPr>
          <p:nvPr userDrawn="1"/>
        </p:nvSpPr>
        <p:spPr>
          <a:xfrm>
            <a:off x="229851" y="182881"/>
            <a:ext cx="7638816" cy="714017"/>
          </a:xfrm>
          <a:prstGeom prst="rect">
            <a:avLst/>
          </a:prstGeom>
        </p:spPr>
        <p:txBody>
          <a:bodyPr tIns="0" anchor="t" anchorCtr="0"/>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Impact" panose="020B0806030902050204" pitchFamily="34" charset="0"/>
                <a:ea typeface="ＭＳ Ｐゴシック" charset="0"/>
                <a:cs typeface="Arial" pitchFamily="34" charset="0"/>
              </a:rPr>
              <a:t>MOBILE DISTRICT:</a:t>
            </a:r>
            <a:endParaRPr kumimoji="0" lang="en-US" sz="2400" b="0" i="0" u="none" strike="noStrike" kern="1200" cap="all" spc="0" normalizeH="0" baseline="0" noProof="0" dirty="0">
              <a:ln>
                <a:noFill/>
              </a:ln>
              <a:solidFill>
                <a:srgbClr val="DF1F2E"/>
              </a:solidFill>
              <a:effectLst/>
              <a:uLnTx/>
              <a:uFillTx/>
              <a:latin typeface="Impact" panose="020B0806030902050204" pitchFamily="34" charset="0"/>
              <a:ea typeface="ＭＳ Ｐゴシック" charset="0"/>
              <a:cs typeface="Arial" pitchFamily="34" charset="0"/>
            </a:endParaRPr>
          </a:p>
        </p:txBody>
      </p:sp>
    </p:spTree>
    <p:extLst>
      <p:ext uri="{BB962C8B-B14F-4D97-AF65-F5344CB8AC3E}">
        <p14:creationId xmlns:p14="http://schemas.microsoft.com/office/powerpoint/2010/main" val="1071850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28078"/>
            <a:ext cx="8229600" cy="46499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57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7009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696437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23645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91129137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51576372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D99AD509-3F74-4103-A0BA-E081865EE8A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14247838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1" y="5834379"/>
            <a:ext cx="6353175"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3" name="Picture Placeholder 2"/>
          <p:cNvSpPr>
            <a:spLocks noGrp="1"/>
          </p:cNvSpPr>
          <p:nvPr>
            <p:ph type="pic" sz="quarter" idx="12"/>
          </p:nvPr>
        </p:nvSpPr>
        <p:spPr>
          <a:xfrm>
            <a:off x="304800" y="942975"/>
            <a:ext cx="8382000" cy="4761228"/>
          </a:xfrm>
        </p:spPr>
        <p:txBody>
          <a:bodyPr/>
          <a:lstStyle/>
          <a:p>
            <a:endParaRPr lang="en-US" dirty="0"/>
          </a:p>
        </p:txBody>
      </p:sp>
    </p:spTree>
    <p:extLst>
      <p:ext uri="{BB962C8B-B14F-4D97-AF65-F5344CB8AC3E}">
        <p14:creationId xmlns:p14="http://schemas.microsoft.com/office/powerpoint/2010/main" val="48380099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endParaRPr lang="en-US" dirty="0">
              <a:solidFill>
                <a:srgbClr val="000000">
                  <a:tint val="75000"/>
                </a:srgbClr>
              </a:solidFill>
            </a:endParaRPr>
          </a:p>
        </p:txBody>
      </p:sp>
    </p:spTree>
    <p:extLst>
      <p:ext uri="{BB962C8B-B14F-4D97-AF65-F5344CB8AC3E}">
        <p14:creationId xmlns:p14="http://schemas.microsoft.com/office/powerpoint/2010/main" val="2524375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304800" y="1230513"/>
            <a:ext cx="41148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981200"/>
            <a:ext cx="41148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endParaRPr lang="en-US" dirty="0">
              <a:solidFill>
                <a:srgbClr val="000000">
                  <a:tint val="75000"/>
                </a:srgbClr>
              </a:solidFill>
            </a:endParaRPr>
          </a:p>
        </p:txBody>
      </p:sp>
    </p:spTree>
    <p:extLst>
      <p:ext uri="{BB962C8B-B14F-4D97-AF65-F5344CB8AC3E}">
        <p14:creationId xmlns:p14="http://schemas.microsoft.com/office/powerpoint/2010/main" val="1343419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1" y="1225550"/>
            <a:ext cx="2695575"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6" y="1225550"/>
            <a:ext cx="5591175"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endParaRPr lang="en-US" dirty="0">
              <a:solidFill>
                <a:srgbClr val="000000">
                  <a:tint val="75000"/>
                </a:srgbClr>
              </a:solidFill>
            </a:endParaRPr>
          </a:p>
        </p:txBody>
      </p:sp>
    </p:spTree>
    <p:extLst>
      <p:ext uri="{BB962C8B-B14F-4D97-AF65-F5344CB8AC3E}">
        <p14:creationId xmlns:p14="http://schemas.microsoft.com/office/powerpoint/2010/main" val="289083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6" name="Content Placeholder 2"/>
          <p:cNvSpPr>
            <a:spLocks noGrp="1"/>
          </p:cNvSpPr>
          <p:nvPr>
            <p:ph sz="quarter" idx="18"/>
          </p:nvPr>
        </p:nvSpPr>
        <p:spPr>
          <a:xfrm>
            <a:off x="304800" y="3597275"/>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4572000" y="3597275"/>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2"/>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397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6" name="Text Placeholder 3"/>
          <p:cNvSpPr>
            <a:spLocks noGrp="1"/>
          </p:cNvSpPr>
          <p:nvPr>
            <p:ph type="body" sz="quarter" idx="3"/>
          </p:nvPr>
        </p:nvSpPr>
        <p:spPr>
          <a:xfrm>
            <a:off x="4572000" y="942975"/>
            <a:ext cx="41148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304800" y="942977"/>
            <a:ext cx="41148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1693664"/>
            <a:ext cx="41148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397688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8" name="Content Placeholder 2"/>
          <p:cNvSpPr>
            <a:spLocks noGrp="1"/>
          </p:cNvSpPr>
          <p:nvPr>
            <p:ph sz="quarter" idx="15"/>
          </p:nvPr>
        </p:nvSpPr>
        <p:spPr>
          <a:xfrm>
            <a:off x="304800" y="942977"/>
            <a:ext cx="41148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942977"/>
            <a:ext cx="41148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449851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7" name="Content Placeholder 2"/>
          <p:cNvSpPr>
            <a:spLocks noGrp="1"/>
          </p:cNvSpPr>
          <p:nvPr>
            <p:ph sz="quarter" idx="15"/>
          </p:nvPr>
        </p:nvSpPr>
        <p:spPr>
          <a:xfrm>
            <a:off x="304801" y="942977"/>
            <a:ext cx="2695575"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6" y="942977"/>
            <a:ext cx="5591175"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360656"/>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16" name="Content Placeholder 2"/>
          <p:cNvSpPr>
            <a:spLocks noGrp="1"/>
          </p:cNvSpPr>
          <p:nvPr>
            <p:ph sz="quarter" idx="15"/>
          </p:nvPr>
        </p:nvSpPr>
        <p:spPr>
          <a:xfrm>
            <a:off x="304800" y="942975"/>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4572000" y="942975"/>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304800" y="3459480"/>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4572000" y="3459480"/>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7"/>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697103"/>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06BB81B-8601-48C9-9B0C-DBB9FD2C108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p:cNvSpPr>
            <a:spLocks noGrp="1"/>
          </p:cNvSpPr>
          <p:nvPr>
            <p:ph type="ftr" sz="quarter" idx="13"/>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2424999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900983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dirty="0"/>
          </a:p>
        </p:txBody>
      </p:sp>
    </p:spTree>
    <p:extLst>
      <p:ext uri="{BB962C8B-B14F-4D97-AF65-F5344CB8AC3E}">
        <p14:creationId xmlns:p14="http://schemas.microsoft.com/office/powerpoint/2010/main" val="392735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248755436"/>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dirty="0"/>
          </a:p>
        </p:txBody>
      </p:sp>
    </p:spTree>
    <p:extLst>
      <p:ext uri="{BB962C8B-B14F-4D97-AF65-F5344CB8AC3E}">
        <p14:creationId xmlns:p14="http://schemas.microsoft.com/office/powerpoint/2010/main" val="3177691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endParaRPr lang="en-US" dirty="0">
              <a:solidFill>
                <a:srgbClr val="83847A"/>
              </a:solidFill>
            </a:endParaRP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325653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endParaRPr lang="en-US" dirty="0">
              <a:solidFill>
                <a:srgbClr val="FFFFFF">
                  <a:lumMod val="95000"/>
                </a:srgbClr>
              </a:solidFill>
            </a:endParaRP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dirty="0">
              <a:solidFill>
                <a:srgbClr val="FFFFFF">
                  <a:lumMod val="95000"/>
                </a:srgbClr>
              </a:solidFill>
            </a:endParaRPr>
          </a:p>
        </p:txBody>
      </p:sp>
    </p:spTree>
    <p:extLst>
      <p:ext uri="{BB962C8B-B14F-4D97-AF65-F5344CB8AC3E}">
        <p14:creationId xmlns:p14="http://schemas.microsoft.com/office/powerpoint/2010/main" val="2901400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dirty="0"/>
          </a:p>
        </p:txBody>
      </p:sp>
    </p:spTree>
    <p:extLst>
      <p:ext uri="{BB962C8B-B14F-4D97-AF65-F5344CB8AC3E}">
        <p14:creationId xmlns:p14="http://schemas.microsoft.com/office/powerpoint/2010/main" val="3225700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428078"/>
            <a:ext cx="8229600" cy="46499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p:txBody>
          <a:bodyPr/>
          <a:lstStyle>
            <a:lvl1pPr>
              <a:defRPr/>
            </a:lvl1pPr>
          </a:lstStyle>
          <a:p>
            <a:pPr>
              <a:defRPr/>
            </a:pPr>
            <a:fld id="{47872CC5-7CEB-44D7-91D3-9363ACED37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1451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92BA-2D09-4BE9-9E4D-51568D02510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70D6DE6-1F39-46A2-8092-52F32D137E4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B87AE2-2F76-4B8A-B89E-00E28A8046E4}"/>
              </a:ext>
            </a:extLst>
          </p:cNvPr>
          <p:cNvSpPr>
            <a:spLocks noGrp="1"/>
          </p:cNvSpPr>
          <p:nvPr>
            <p:ph type="dt" sz="half" idx="10"/>
          </p:nvPr>
        </p:nvSpPr>
        <p:spPr/>
        <p:txBody>
          <a:bodyPr/>
          <a:lstStyle/>
          <a:p>
            <a:fld id="{6873D000-130F-4DBC-B241-01EDA287815B}" type="datetimeFigureOut">
              <a:rPr lang="en-US" smtClean="0"/>
              <a:t>11/17/2021</a:t>
            </a:fld>
            <a:endParaRPr lang="en-US"/>
          </a:p>
        </p:txBody>
      </p:sp>
      <p:sp>
        <p:nvSpPr>
          <p:cNvPr id="5" name="Footer Placeholder 4">
            <a:extLst>
              <a:ext uri="{FF2B5EF4-FFF2-40B4-BE49-F238E27FC236}">
                <a16:creationId xmlns:a16="http://schemas.microsoft.com/office/drawing/2014/main" id="{5105CE49-ADB6-4B0C-83A9-2052CE3D2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521C0-DF55-4707-B543-5F52ECC279C7}"/>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182445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895D011-2308-4147-83B7-7E0F0622D525}"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6F95-F6FD-42FF-9A28-FB1AB436D9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20B0C-C73E-460C-9BD9-1A129DE7D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36067-03B6-45E3-982C-31768BC978CD}"/>
              </a:ext>
            </a:extLst>
          </p:cNvPr>
          <p:cNvSpPr>
            <a:spLocks noGrp="1"/>
          </p:cNvSpPr>
          <p:nvPr>
            <p:ph type="dt" sz="half" idx="10"/>
          </p:nvPr>
        </p:nvSpPr>
        <p:spPr/>
        <p:txBody>
          <a:bodyPr/>
          <a:lstStyle/>
          <a:p>
            <a:fld id="{6873D000-130F-4DBC-B241-01EDA287815B}" type="datetimeFigureOut">
              <a:rPr lang="en-US" smtClean="0"/>
              <a:t>11/17/2021</a:t>
            </a:fld>
            <a:endParaRPr lang="en-US"/>
          </a:p>
        </p:txBody>
      </p:sp>
      <p:sp>
        <p:nvSpPr>
          <p:cNvPr id="5" name="Footer Placeholder 4">
            <a:extLst>
              <a:ext uri="{FF2B5EF4-FFF2-40B4-BE49-F238E27FC236}">
                <a16:creationId xmlns:a16="http://schemas.microsoft.com/office/drawing/2014/main" id="{A714FCC6-1268-43BF-A171-1C67771F2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CC151-EDDF-4062-96D1-F7C315115D72}"/>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1696388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04F7-7948-4313-A42D-4F42B04030F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7EC5ACD-7744-460E-9BC8-158ECC4D7F9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780F82-772A-4DE1-8A1E-ECCD6A00D369}"/>
              </a:ext>
            </a:extLst>
          </p:cNvPr>
          <p:cNvSpPr>
            <a:spLocks noGrp="1"/>
          </p:cNvSpPr>
          <p:nvPr>
            <p:ph type="dt" sz="half" idx="10"/>
          </p:nvPr>
        </p:nvSpPr>
        <p:spPr/>
        <p:txBody>
          <a:bodyPr/>
          <a:lstStyle/>
          <a:p>
            <a:fld id="{6873D000-130F-4DBC-B241-01EDA287815B}" type="datetimeFigureOut">
              <a:rPr lang="en-US" smtClean="0"/>
              <a:t>11/17/2021</a:t>
            </a:fld>
            <a:endParaRPr lang="en-US"/>
          </a:p>
        </p:txBody>
      </p:sp>
      <p:sp>
        <p:nvSpPr>
          <p:cNvPr id="5" name="Footer Placeholder 4">
            <a:extLst>
              <a:ext uri="{FF2B5EF4-FFF2-40B4-BE49-F238E27FC236}">
                <a16:creationId xmlns:a16="http://schemas.microsoft.com/office/drawing/2014/main" id="{7ACA774F-16ED-44F1-9C16-27A723D0F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DBAFE-18F0-4FB6-AC42-E8A132623D93}"/>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2500855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B3F5-8F0E-486D-8331-4AA3F1B76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05031-1662-4F68-BEEA-6D4ECDE86C1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C17A7-E6A4-4E15-8430-E470B9F334F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C76B13-B595-4871-A3EA-026388E2F02D}"/>
              </a:ext>
            </a:extLst>
          </p:cNvPr>
          <p:cNvSpPr>
            <a:spLocks noGrp="1"/>
          </p:cNvSpPr>
          <p:nvPr>
            <p:ph type="dt" sz="half" idx="10"/>
          </p:nvPr>
        </p:nvSpPr>
        <p:spPr/>
        <p:txBody>
          <a:bodyPr/>
          <a:lstStyle/>
          <a:p>
            <a:fld id="{6873D000-130F-4DBC-B241-01EDA287815B}" type="datetimeFigureOut">
              <a:rPr lang="en-US" smtClean="0"/>
              <a:t>11/17/2021</a:t>
            </a:fld>
            <a:endParaRPr lang="en-US"/>
          </a:p>
        </p:txBody>
      </p:sp>
      <p:sp>
        <p:nvSpPr>
          <p:cNvPr id="6" name="Footer Placeholder 5">
            <a:extLst>
              <a:ext uri="{FF2B5EF4-FFF2-40B4-BE49-F238E27FC236}">
                <a16:creationId xmlns:a16="http://schemas.microsoft.com/office/drawing/2014/main" id="{FE024786-F109-44B5-B465-6E9FF588A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E596DA-1622-4CF6-BAAD-3527B4CEB390}"/>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704368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DC75B-213E-4BA9-AFCB-AA4AFC414BD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90FD81-BE30-4CEF-82B1-CD14FBA63E8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C0B03-829E-411A-A365-139D9D8AFB6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0CF970-DF8B-4FDE-8ED1-EF6EAC9D128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C6DC54-6666-4701-A390-B2804C758A4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D2E123-CB64-46B6-9FC5-3424CED186C7}"/>
              </a:ext>
            </a:extLst>
          </p:cNvPr>
          <p:cNvSpPr>
            <a:spLocks noGrp="1"/>
          </p:cNvSpPr>
          <p:nvPr>
            <p:ph type="dt" sz="half" idx="10"/>
          </p:nvPr>
        </p:nvSpPr>
        <p:spPr/>
        <p:txBody>
          <a:bodyPr/>
          <a:lstStyle/>
          <a:p>
            <a:fld id="{6873D000-130F-4DBC-B241-01EDA287815B}" type="datetimeFigureOut">
              <a:rPr lang="en-US" smtClean="0"/>
              <a:t>11/17/2021</a:t>
            </a:fld>
            <a:endParaRPr lang="en-US"/>
          </a:p>
        </p:txBody>
      </p:sp>
      <p:sp>
        <p:nvSpPr>
          <p:cNvPr id="8" name="Footer Placeholder 7">
            <a:extLst>
              <a:ext uri="{FF2B5EF4-FFF2-40B4-BE49-F238E27FC236}">
                <a16:creationId xmlns:a16="http://schemas.microsoft.com/office/drawing/2014/main" id="{1375776A-4558-4A59-A883-224E48880F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256FB7-6221-4137-AF07-74814C131231}"/>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2812697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F3E6-6CEF-4B2D-9B3F-9690320B3C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57C74-1388-4515-83E4-D6955FD1F29C}"/>
              </a:ext>
            </a:extLst>
          </p:cNvPr>
          <p:cNvSpPr>
            <a:spLocks noGrp="1"/>
          </p:cNvSpPr>
          <p:nvPr>
            <p:ph type="dt" sz="half" idx="10"/>
          </p:nvPr>
        </p:nvSpPr>
        <p:spPr/>
        <p:txBody>
          <a:bodyPr/>
          <a:lstStyle/>
          <a:p>
            <a:fld id="{6873D000-130F-4DBC-B241-01EDA287815B}" type="datetimeFigureOut">
              <a:rPr lang="en-US" smtClean="0"/>
              <a:t>11/17/2021</a:t>
            </a:fld>
            <a:endParaRPr lang="en-US"/>
          </a:p>
        </p:txBody>
      </p:sp>
      <p:sp>
        <p:nvSpPr>
          <p:cNvPr id="4" name="Footer Placeholder 3">
            <a:extLst>
              <a:ext uri="{FF2B5EF4-FFF2-40B4-BE49-F238E27FC236}">
                <a16:creationId xmlns:a16="http://schemas.microsoft.com/office/drawing/2014/main" id="{7F63853E-27BC-4E08-BD22-AC404C3C66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486AFA-FFDA-4995-B167-AEB395F3EDF2}"/>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25873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E2100B-C754-481A-837A-D8ACF8596B80}"/>
              </a:ext>
            </a:extLst>
          </p:cNvPr>
          <p:cNvSpPr>
            <a:spLocks noGrp="1"/>
          </p:cNvSpPr>
          <p:nvPr>
            <p:ph type="dt" sz="half" idx="10"/>
          </p:nvPr>
        </p:nvSpPr>
        <p:spPr/>
        <p:txBody>
          <a:bodyPr/>
          <a:lstStyle/>
          <a:p>
            <a:fld id="{6873D000-130F-4DBC-B241-01EDA287815B}" type="datetimeFigureOut">
              <a:rPr lang="en-US" smtClean="0"/>
              <a:t>11/17/2021</a:t>
            </a:fld>
            <a:endParaRPr lang="en-US"/>
          </a:p>
        </p:txBody>
      </p:sp>
      <p:sp>
        <p:nvSpPr>
          <p:cNvPr id="3" name="Footer Placeholder 2">
            <a:extLst>
              <a:ext uri="{FF2B5EF4-FFF2-40B4-BE49-F238E27FC236}">
                <a16:creationId xmlns:a16="http://schemas.microsoft.com/office/drawing/2014/main" id="{890CADE5-D942-4CE7-8549-73F748A016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818EB7-4F68-48D9-9CA4-0E868DD7CC09}"/>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664769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0FD8E-813B-4F46-AE87-DAB667E3F6B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3B740E-CBFC-4142-B548-1E14A153436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35B410-E081-4343-B9AD-5EE34D26226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2A1F43D-7A48-41AD-8AB1-26459334A61A}"/>
              </a:ext>
            </a:extLst>
          </p:cNvPr>
          <p:cNvSpPr>
            <a:spLocks noGrp="1"/>
          </p:cNvSpPr>
          <p:nvPr>
            <p:ph type="dt" sz="half" idx="10"/>
          </p:nvPr>
        </p:nvSpPr>
        <p:spPr/>
        <p:txBody>
          <a:bodyPr/>
          <a:lstStyle/>
          <a:p>
            <a:fld id="{6873D000-130F-4DBC-B241-01EDA287815B}" type="datetimeFigureOut">
              <a:rPr lang="en-US" smtClean="0"/>
              <a:t>11/17/2021</a:t>
            </a:fld>
            <a:endParaRPr lang="en-US"/>
          </a:p>
        </p:txBody>
      </p:sp>
      <p:sp>
        <p:nvSpPr>
          <p:cNvPr id="6" name="Footer Placeholder 5">
            <a:extLst>
              <a:ext uri="{FF2B5EF4-FFF2-40B4-BE49-F238E27FC236}">
                <a16:creationId xmlns:a16="http://schemas.microsoft.com/office/drawing/2014/main" id="{FAF67A3F-3935-484D-A95D-3EB46515A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633AD-B9D9-40A9-B139-4B805EBE48E6}"/>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3075475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50C7-82A9-4689-9655-07EA2A87A12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BB0E325-6AA2-41B5-86E2-3374796CADE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1F9741F-9C3F-45B4-AC4A-C074F1B5E78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98870A-E11E-4627-82F1-2FA491FB6082}"/>
              </a:ext>
            </a:extLst>
          </p:cNvPr>
          <p:cNvSpPr>
            <a:spLocks noGrp="1"/>
          </p:cNvSpPr>
          <p:nvPr>
            <p:ph type="dt" sz="half" idx="10"/>
          </p:nvPr>
        </p:nvSpPr>
        <p:spPr/>
        <p:txBody>
          <a:bodyPr/>
          <a:lstStyle/>
          <a:p>
            <a:fld id="{6873D000-130F-4DBC-B241-01EDA287815B}" type="datetimeFigureOut">
              <a:rPr lang="en-US" smtClean="0"/>
              <a:t>11/17/2021</a:t>
            </a:fld>
            <a:endParaRPr lang="en-US"/>
          </a:p>
        </p:txBody>
      </p:sp>
      <p:sp>
        <p:nvSpPr>
          <p:cNvPr id="6" name="Footer Placeholder 5">
            <a:extLst>
              <a:ext uri="{FF2B5EF4-FFF2-40B4-BE49-F238E27FC236}">
                <a16:creationId xmlns:a16="http://schemas.microsoft.com/office/drawing/2014/main" id="{26859228-9712-4EE8-B4E7-5D935A97E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5B52D4-6E2A-4E9A-80FB-2252FBBEF037}"/>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836157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DD45-4B7E-416F-81A7-2760394C4C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CE36F6-5061-4CAD-BBD6-1740FCB7CF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7AE4C-96FF-4EBD-9163-AE92A0DAFB9A}"/>
              </a:ext>
            </a:extLst>
          </p:cNvPr>
          <p:cNvSpPr>
            <a:spLocks noGrp="1"/>
          </p:cNvSpPr>
          <p:nvPr>
            <p:ph type="dt" sz="half" idx="10"/>
          </p:nvPr>
        </p:nvSpPr>
        <p:spPr/>
        <p:txBody>
          <a:bodyPr/>
          <a:lstStyle/>
          <a:p>
            <a:fld id="{6873D000-130F-4DBC-B241-01EDA287815B}" type="datetimeFigureOut">
              <a:rPr lang="en-US" smtClean="0"/>
              <a:t>11/17/2021</a:t>
            </a:fld>
            <a:endParaRPr lang="en-US"/>
          </a:p>
        </p:txBody>
      </p:sp>
      <p:sp>
        <p:nvSpPr>
          <p:cNvPr id="5" name="Footer Placeholder 4">
            <a:extLst>
              <a:ext uri="{FF2B5EF4-FFF2-40B4-BE49-F238E27FC236}">
                <a16:creationId xmlns:a16="http://schemas.microsoft.com/office/drawing/2014/main" id="{FF6A4C06-B551-4188-85A8-281F499A8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DFBE7-B088-4D6C-9EDE-DB70BA7D68AB}"/>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5978574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933C55-553F-465E-B955-B84098A7CCA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CCED07-9D4E-4213-8B9E-1343A970A00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3B1EA-10AD-46D1-AA96-11FD42BA45AF}"/>
              </a:ext>
            </a:extLst>
          </p:cNvPr>
          <p:cNvSpPr>
            <a:spLocks noGrp="1"/>
          </p:cNvSpPr>
          <p:nvPr>
            <p:ph type="dt" sz="half" idx="10"/>
          </p:nvPr>
        </p:nvSpPr>
        <p:spPr/>
        <p:txBody>
          <a:bodyPr/>
          <a:lstStyle/>
          <a:p>
            <a:fld id="{6873D000-130F-4DBC-B241-01EDA287815B}" type="datetimeFigureOut">
              <a:rPr lang="en-US" smtClean="0"/>
              <a:t>11/17/2021</a:t>
            </a:fld>
            <a:endParaRPr lang="en-US"/>
          </a:p>
        </p:txBody>
      </p:sp>
      <p:sp>
        <p:nvSpPr>
          <p:cNvPr id="5" name="Footer Placeholder 4">
            <a:extLst>
              <a:ext uri="{FF2B5EF4-FFF2-40B4-BE49-F238E27FC236}">
                <a16:creationId xmlns:a16="http://schemas.microsoft.com/office/drawing/2014/main" id="{3A50D007-D08D-402B-940D-CB26681F5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27181D-82A5-483D-B734-83082A5B9955}"/>
              </a:ext>
            </a:extLst>
          </p:cNvPr>
          <p:cNvSpPr>
            <a:spLocks noGrp="1"/>
          </p:cNvSpPr>
          <p:nvPr>
            <p:ph type="sldNum" sz="quarter" idx="12"/>
          </p:nvPr>
        </p:nvSpPr>
        <p:spPr/>
        <p:txBody>
          <a:bodyPr/>
          <a:lstStyle/>
          <a:p>
            <a:fld id="{0E890410-048B-4C5B-82BD-AF5A136F7AE5}" type="slidenum">
              <a:rPr lang="en-US" smtClean="0"/>
              <a:t>‹#›</a:t>
            </a:fld>
            <a:endParaRPr lang="en-US"/>
          </a:p>
        </p:txBody>
      </p:sp>
    </p:spTree>
    <p:extLst>
      <p:ext uri="{BB962C8B-B14F-4D97-AF65-F5344CB8AC3E}">
        <p14:creationId xmlns:p14="http://schemas.microsoft.com/office/powerpoint/2010/main" val="3096550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 3 Pics (vertical)">
    <p:bg>
      <p:bgPr>
        <a:solidFill>
          <a:schemeClr val="tx2">
            <a:alpha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12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3B1093-D601-4193-9AFE-E48EF4F7BF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A70033-715D-4F01-9FC7-13FEDD11C8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6E7263-F3A5-40B2-83C7-58F34B51F3B9}"/>
              </a:ext>
            </a:extLst>
          </p:cNvPr>
          <p:cNvSpPr>
            <a:spLocks noGrp="1" noChangeArrowheads="1"/>
          </p:cNvSpPr>
          <p:nvPr>
            <p:ph type="sldNum" sz="quarter" idx="12"/>
          </p:nvPr>
        </p:nvSpPr>
        <p:spPr>
          <a:ln/>
        </p:spPr>
        <p:txBody>
          <a:bodyPr/>
          <a:lstStyle>
            <a:lvl1pPr>
              <a:defRPr/>
            </a:lvl1pPr>
          </a:lstStyle>
          <a:p>
            <a:fld id="{B0DDA530-FDD5-4E74-BD3A-3B122806EE6F}" type="slidenum">
              <a:rPr lang="en-US" altLang="en-US"/>
              <a:pPr/>
              <a:t>‹#›</a:t>
            </a:fld>
            <a:endParaRPr lang="en-US" altLang="en-US"/>
          </a:p>
        </p:txBody>
      </p:sp>
    </p:spTree>
    <p:extLst>
      <p:ext uri="{BB962C8B-B14F-4D97-AF65-F5344CB8AC3E}">
        <p14:creationId xmlns:p14="http://schemas.microsoft.com/office/powerpoint/2010/main" val="36196918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53F368-08CD-4850-8E63-27598DCB3D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30B37C-7407-4EC4-B9AD-F3CF4D4D37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8A3DF7-91D9-451C-879B-08E1D6E81B8C}"/>
              </a:ext>
            </a:extLst>
          </p:cNvPr>
          <p:cNvSpPr>
            <a:spLocks noGrp="1" noChangeArrowheads="1"/>
          </p:cNvSpPr>
          <p:nvPr>
            <p:ph type="sldNum" sz="quarter" idx="12"/>
          </p:nvPr>
        </p:nvSpPr>
        <p:spPr>
          <a:ln/>
        </p:spPr>
        <p:txBody>
          <a:bodyPr/>
          <a:lstStyle>
            <a:lvl1pPr>
              <a:defRPr/>
            </a:lvl1pPr>
          </a:lstStyle>
          <a:p>
            <a:fld id="{D0F8F4C3-F060-4EC1-85D2-1CAB1F039952}" type="slidenum">
              <a:rPr lang="en-US" altLang="en-US"/>
              <a:pPr/>
              <a:t>‹#›</a:t>
            </a:fld>
            <a:endParaRPr lang="en-US" altLang="en-US"/>
          </a:p>
        </p:txBody>
      </p:sp>
    </p:spTree>
    <p:extLst>
      <p:ext uri="{BB962C8B-B14F-4D97-AF65-F5344CB8AC3E}">
        <p14:creationId xmlns:p14="http://schemas.microsoft.com/office/powerpoint/2010/main" val="2283283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9C0CF39-66A5-45A7-8CDE-F4980BF656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D18966-A276-4C9F-8C31-E59CF84503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E9B6E4-D248-43EC-899E-329CEAE24135}"/>
              </a:ext>
            </a:extLst>
          </p:cNvPr>
          <p:cNvSpPr>
            <a:spLocks noGrp="1" noChangeArrowheads="1"/>
          </p:cNvSpPr>
          <p:nvPr>
            <p:ph type="sldNum" sz="quarter" idx="12"/>
          </p:nvPr>
        </p:nvSpPr>
        <p:spPr>
          <a:ln/>
        </p:spPr>
        <p:txBody>
          <a:bodyPr/>
          <a:lstStyle>
            <a:lvl1pPr>
              <a:defRPr/>
            </a:lvl1pPr>
          </a:lstStyle>
          <a:p>
            <a:fld id="{7967F0C3-73ED-4E17-B877-45AF91470B97}" type="slidenum">
              <a:rPr lang="en-US" altLang="en-US"/>
              <a:pPr/>
              <a:t>‹#›</a:t>
            </a:fld>
            <a:endParaRPr lang="en-US" altLang="en-US"/>
          </a:p>
        </p:txBody>
      </p:sp>
    </p:spTree>
    <p:extLst>
      <p:ext uri="{BB962C8B-B14F-4D97-AF65-F5344CB8AC3E}">
        <p14:creationId xmlns:p14="http://schemas.microsoft.com/office/powerpoint/2010/main" val="1090404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99F4F7-0987-4B56-A62E-A52A6A49B2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05E2C7-D155-4D6C-B420-761C7509A2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77E190-20B5-4BD1-BE0C-F5DE622F480B}"/>
              </a:ext>
            </a:extLst>
          </p:cNvPr>
          <p:cNvSpPr>
            <a:spLocks noGrp="1" noChangeArrowheads="1"/>
          </p:cNvSpPr>
          <p:nvPr>
            <p:ph type="sldNum" sz="quarter" idx="12"/>
          </p:nvPr>
        </p:nvSpPr>
        <p:spPr>
          <a:ln/>
        </p:spPr>
        <p:txBody>
          <a:bodyPr/>
          <a:lstStyle>
            <a:lvl1pPr>
              <a:defRPr/>
            </a:lvl1pPr>
          </a:lstStyle>
          <a:p>
            <a:fld id="{0C13E58B-8AE0-47C3-A30A-A9CB99904F43}" type="slidenum">
              <a:rPr lang="en-US" altLang="en-US"/>
              <a:pPr/>
              <a:t>‹#›</a:t>
            </a:fld>
            <a:endParaRPr lang="en-US" altLang="en-US"/>
          </a:p>
        </p:txBody>
      </p:sp>
    </p:spTree>
    <p:extLst>
      <p:ext uri="{BB962C8B-B14F-4D97-AF65-F5344CB8AC3E}">
        <p14:creationId xmlns:p14="http://schemas.microsoft.com/office/powerpoint/2010/main" val="76329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FB8121F-CECA-4C90-96DA-8F4928072A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9C1B86F-43C5-43D0-AF4B-AAD0F4D5C0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150E8D2-BCFB-4822-9272-554F25860B68}"/>
              </a:ext>
            </a:extLst>
          </p:cNvPr>
          <p:cNvSpPr>
            <a:spLocks noGrp="1" noChangeArrowheads="1"/>
          </p:cNvSpPr>
          <p:nvPr>
            <p:ph type="sldNum" sz="quarter" idx="12"/>
          </p:nvPr>
        </p:nvSpPr>
        <p:spPr>
          <a:ln/>
        </p:spPr>
        <p:txBody>
          <a:bodyPr/>
          <a:lstStyle>
            <a:lvl1pPr>
              <a:defRPr/>
            </a:lvl1pPr>
          </a:lstStyle>
          <a:p>
            <a:fld id="{8C81B81D-9A1F-4514-8CF0-ED116AD977A4}" type="slidenum">
              <a:rPr lang="en-US" altLang="en-US"/>
              <a:pPr/>
              <a:t>‹#›</a:t>
            </a:fld>
            <a:endParaRPr lang="en-US" altLang="en-US"/>
          </a:p>
        </p:txBody>
      </p:sp>
    </p:spTree>
    <p:extLst>
      <p:ext uri="{BB962C8B-B14F-4D97-AF65-F5344CB8AC3E}">
        <p14:creationId xmlns:p14="http://schemas.microsoft.com/office/powerpoint/2010/main" val="1295260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45347C-2B5B-44F3-A474-1FB3CE553DC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4CA5B83-FD36-4F09-87E3-19984058E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94236CC-19C2-4FA7-B30A-6B0AABA30137}"/>
              </a:ext>
            </a:extLst>
          </p:cNvPr>
          <p:cNvSpPr>
            <a:spLocks noGrp="1" noChangeArrowheads="1"/>
          </p:cNvSpPr>
          <p:nvPr>
            <p:ph type="sldNum" sz="quarter" idx="12"/>
          </p:nvPr>
        </p:nvSpPr>
        <p:spPr>
          <a:ln/>
        </p:spPr>
        <p:txBody>
          <a:bodyPr/>
          <a:lstStyle>
            <a:lvl1pPr>
              <a:defRPr/>
            </a:lvl1pPr>
          </a:lstStyle>
          <a:p>
            <a:fld id="{B276C8E6-ED5E-42D9-BAB5-75B6171A62BC}" type="slidenum">
              <a:rPr lang="en-US" altLang="en-US"/>
              <a:pPr/>
              <a:t>‹#›</a:t>
            </a:fld>
            <a:endParaRPr lang="en-US" altLang="en-US"/>
          </a:p>
        </p:txBody>
      </p:sp>
    </p:spTree>
    <p:extLst>
      <p:ext uri="{BB962C8B-B14F-4D97-AF65-F5344CB8AC3E}">
        <p14:creationId xmlns:p14="http://schemas.microsoft.com/office/powerpoint/2010/main" val="2127738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8D7A7F-1135-41E7-B01B-3813F9BE518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6F282DB-13EC-4520-80D1-4B3FB30EF7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A9A95DE-3675-4421-9839-8B6F981A517B}"/>
              </a:ext>
            </a:extLst>
          </p:cNvPr>
          <p:cNvSpPr>
            <a:spLocks noGrp="1" noChangeArrowheads="1"/>
          </p:cNvSpPr>
          <p:nvPr>
            <p:ph type="sldNum" sz="quarter" idx="12"/>
          </p:nvPr>
        </p:nvSpPr>
        <p:spPr>
          <a:ln/>
        </p:spPr>
        <p:txBody>
          <a:bodyPr/>
          <a:lstStyle>
            <a:lvl1pPr>
              <a:defRPr/>
            </a:lvl1pPr>
          </a:lstStyle>
          <a:p>
            <a:fld id="{1C617C67-DD14-442D-A269-8B429F8E8FF3}" type="slidenum">
              <a:rPr lang="en-US" altLang="en-US"/>
              <a:pPr/>
              <a:t>‹#›</a:t>
            </a:fld>
            <a:endParaRPr lang="en-US" altLang="en-US"/>
          </a:p>
        </p:txBody>
      </p:sp>
    </p:spTree>
    <p:extLst>
      <p:ext uri="{BB962C8B-B14F-4D97-AF65-F5344CB8AC3E}">
        <p14:creationId xmlns:p14="http://schemas.microsoft.com/office/powerpoint/2010/main" val="461124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0B4312-F58C-4A6F-9666-3A5E8A267F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88B030-082D-434A-8934-EEE89F53D5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EA6008-8798-4618-A586-9738B71B1469}"/>
              </a:ext>
            </a:extLst>
          </p:cNvPr>
          <p:cNvSpPr>
            <a:spLocks noGrp="1" noChangeArrowheads="1"/>
          </p:cNvSpPr>
          <p:nvPr>
            <p:ph type="sldNum" sz="quarter" idx="12"/>
          </p:nvPr>
        </p:nvSpPr>
        <p:spPr>
          <a:ln/>
        </p:spPr>
        <p:txBody>
          <a:bodyPr/>
          <a:lstStyle>
            <a:lvl1pPr>
              <a:defRPr/>
            </a:lvl1pPr>
          </a:lstStyle>
          <a:p>
            <a:fld id="{CE7677F2-A661-4616-A8AF-515878936E76}" type="slidenum">
              <a:rPr lang="en-US" altLang="en-US"/>
              <a:pPr/>
              <a:t>‹#›</a:t>
            </a:fld>
            <a:endParaRPr lang="en-US" altLang="en-US"/>
          </a:p>
        </p:txBody>
      </p:sp>
    </p:spTree>
    <p:extLst>
      <p:ext uri="{BB962C8B-B14F-4D97-AF65-F5344CB8AC3E}">
        <p14:creationId xmlns:p14="http://schemas.microsoft.com/office/powerpoint/2010/main" val="2606449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586B64-00D7-496A-8070-1343604AF3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F17D93-6C1B-442A-98A3-FBC44BA9DC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AA9D28-F2EF-43AF-A04E-0B93C74227D5}"/>
              </a:ext>
            </a:extLst>
          </p:cNvPr>
          <p:cNvSpPr>
            <a:spLocks noGrp="1" noChangeArrowheads="1"/>
          </p:cNvSpPr>
          <p:nvPr>
            <p:ph type="sldNum" sz="quarter" idx="12"/>
          </p:nvPr>
        </p:nvSpPr>
        <p:spPr>
          <a:ln/>
        </p:spPr>
        <p:txBody>
          <a:bodyPr/>
          <a:lstStyle>
            <a:lvl1pPr>
              <a:defRPr/>
            </a:lvl1pPr>
          </a:lstStyle>
          <a:p>
            <a:fld id="{875A604B-F34F-4FA0-A5EE-29D4E9A26F62}" type="slidenum">
              <a:rPr lang="en-US" altLang="en-US"/>
              <a:pPr/>
              <a:t>‹#›</a:t>
            </a:fld>
            <a:endParaRPr lang="en-US" altLang="en-US"/>
          </a:p>
        </p:txBody>
      </p:sp>
    </p:spTree>
    <p:extLst>
      <p:ext uri="{BB962C8B-B14F-4D97-AF65-F5344CB8AC3E}">
        <p14:creationId xmlns:p14="http://schemas.microsoft.com/office/powerpoint/2010/main" val="3983588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62C89B-A8AF-4A8E-963F-18EB8819D3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CEE60D-3661-41E6-B67F-75F5C1024B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6D9F74-2FBD-4DC6-8010-E0EFB191CC3A}"/>
              </a:ext>
            </a:extLst>
          </p:cNvPr>
          <p:cNvSpPr>
            <a:spLocks noGrp="1" noChangeArrowheads="1"/>
          </p:cNvSpPr>
          <p:nvPr>
            <p:ph type="sldNum" sz="quarter" idx="12"/>
          </p:nvPr>
        </p:nvSpPr>
        <p:spPr>
          <a:ln/>
        </p:spPr>
        <p:txBody>
          <a:bodyPr/>
          <a:lstStyle>
            <a:lvl1pPr>
              <a:defRPr/>
            </a:lvl1pPr>
          </a:lstStyle>
          <a:p>
            <a:fld id="{10E66859-B00D-4939-92E2-9A8DDC563122}" type="slidenum">
              <a:rPr lang="en-US" altLang="en-US"/>
              <a:pPr/>
              <a:t>‹#›</a:t>
            </a:fld>
            <a:endParaRPr lang="en-US" altLang="en-US"/>
          </a:p>
        </p:txBody>
      </p:sp>
    </p:spTree>
    <p:extLst>
      <p:ext uri="{BB962C8B-B14F-4D97-AF65-F5344CB8AC3E}">
        <p14:creationId xmlns:p14="http://schemas.microsoft.com/office/powerpoint/2010/main" val="422032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1"/>
          <p:cNvGrpSpPr/>
          <p:nvPr userDrawn="1"/>
        </p:nvGrpSpPr>
        <p:grpSpPr>
          <a:xfrm>
            <a:off x="200025" y="5608444"/>
            <a:ext cx="1744611" cy="1005840"/>
            <a:chOff x="266700" y="5608444"/>
            <a:chExt cx="2326148" cy="1005840"/>
          </a:xfrm>
        </p:grpSpPr>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grpSp>
    </p:spTree>
    <p:extLst>
      <p:ext uri="{BB962C8B-B14F-4D97-AF65-F5344CB8AC3E}">
        <p14:creationId xmlns:p14="http://schemas.microsoft.com/office/powerpoint/2010/main" val="21502079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D314F0-72BC-4DCC-B624-1E6DFC60B2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898CB3-2D79-4E90-8E80-496DA324E7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854A4D-7DDE-4F16-8B1E-39D3E0914B85}"/>
              </a:ext>
            </a:extLst>
          </p:cNvPr>
          <p:cNvSpPr>
            <a:spLocks noGrp="1" noChangeArrowheads="1"/>
          </p:cNvSpPr>
          <p:nvPr>
            <p:ph type="sldNum" sz="quarter" idx="12"/>
          </p:nvPr>
        </p:nvSpPr>
        <p:spPr>
          <a:ln/>
        </p:spPr>
        <p:txBody>
          <a:bodyPr/>
          <a:lstStyle>
            <a:lvl1pPr>
              <a:defRPr/>
            </a:lvl1pPr>
          </a:lstStyle>
          <a:p>
            <a:fld id="{796AF91F-D1F3-4EE4-92B8-B03694D6578C}" type="slidenum">
              <a:rPr lang="en-US" altLang="en-US"/>
              <a:pPr/>
              <a:t>‹#›</a:t>
            </a:fld>
            <a:endParaRPr lang="en-US" altLang="en-US"/>
          </a:p>
        </p:txBody>
      </p:sp>
    </p:spTree>
    <p:extLst>
      <p:ext uri="{BB962C8B-B14F-4D97-AF65-F5344CB8AC3E}">
        <p14:creationId xmlns:p14="http://schemas.microsoft.com/office/powerpoint/2010/main" val="2265447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618F230-DC93-4858-BB27-4FF0CE42F6D7}"/>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fld id="{59390518-954C-4C1D-9FE2-BE770117B6FA}" type="datetimeFigureOut">
              <a:rPr lang="en-US"/>
              <a:pPr>
                <a:defRPr/>
              </a:pPr>
              <a:t>11/17/2021</a:t>
            </a:fld>
            <a:endParaRPr lang="en-US"/>
          </a:p>
        </p:txBody>
      </p:sp>
      <p:sp>
        <p:nvSpPr>
          <p:cNvPr id="5" name="Footer Placeholder 4">
            <a:extLst>
              <a:ext uri="{FF2B5EF4-FFF2-40B4-BE49-F238E27FC236}">
                <a16:creationId xmlns:a16="http://schemas.microsoft.com/office/drawing/2014/main" id="{BED062BA-F297-4A17-8607-E21FB1EE1CC2}"/>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12CCAD22-E547-46DF-88E7-5422698A3F07}"/>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432A8101-6251-46DB-8F40-53CDA0351F52}" type="slidenum">
              <a:rPr lang="en-US" altLang="en-US"/>
              <a:pPr/>
              <a:t>‹#›</a:t>
            </a:fld>
            <a:endParaRPr lang="en-US" altLang="en-US"/>
          </a:p>
        </p:txBody>
      </p:sp>
    </p:spTree>
    <p:extLst>
      <p:ext uri="{BB962C8B-B14F-4D97-AF65-F5344CB8AC3E}">
        <p14:creationId xmlns:p14="http://schemas.microsoft.com/office/powerpoint/2010/main" val="2024188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C263C-4B7B-4A58-B739-A113CA1AC568}"/>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fld id="{461D386C-8E23-4A35-A314-D562D9B20C04}" type="datetimeFigureOut">
              <a:rPr lang="en-US"/>
              <a:pPr>
                <a:defRPr/>
              </a:pPr>
              <a:t>11/17/2021</a:t>
            </a:fld>
            <a:endParaRPr lang="en-US"/>
          </a:p>
        </p:txBody>
      </p:sp>
      <p:sp>
        <p:nvSpPr>
          <p:cNvPr id="5" name="Footer Placeholder 4">
            <a:extLst>
              <a:ext uri="{FF2B5EF4-FFF2-40B4-BE49-F238E27FC236}">
                <a16:creationId xmlns:a16="http://schemas.microsoft.com/office/drawing/2014/main" id="{7E317F17-0116-4270-B2CC-FD6F2181E18E}"/>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8AD43376-C993-41E2-893D-CFF6358C8E2B}"/>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28BFCF92-B2FA-43E9-A951-70DEC2A8C1D2}" type="slidenum">
              <a:rPr lang="en-US" altLang="en-US"/>
              <a:pPr/>
              <a:t>‹#›</a:t>
            </a:fld>
            <a:endParaRPr lang="en-US" altLang="en-US"/>
          </a:p>
        </p:txBody>
      </p:sp>
    </p:spTree>
    <p:extLst>
      <p:ext uri="{BB962C8B-B14F-4D97-AF65-F5344CB8AC3E}">
        <p14:creationId xmlns:p14="http://schemas.microsoft.com/office/powerpoint/2010/main" val="19193537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F31E0A-674F-46DC-A86E-A0A2EA4098A7}"/>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fld id="{87BCCEC5-A6B3-486A-8218-88BC996A315A}" type="datetimeFigureOut">
              <a:rPr lang="en-US"/>
              <a:pPr>
                <a:defRPr/>
              </a:pPr>
              <a:t>11/17/2021</a:t>
            </a:fld>
            <a:endParaRPr lang="en-US"/>
          </a:p>
        </p:txBody>
      </p:sp>
      <p:sp>
        <p:nvSpPr>
          <p:cNvPr id="5" name="Footer Placeholder 4">
            <a:extLst>
              <a:ext uri="{FF2B5EF4-FFF2-40B4-BE49-F238E27FC236}">
                <a16:creationId xmlns:a16="http://schemas.microsoft.com/office/drawing/2014/main" id="{D0211783-3B19-407E-966D-587E6A282E69}"/>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3D96D8F1-13A4-43F8-B506-92449EF4E935}"/>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DAA0ED3E-381F-466B-BB76-8B431F4485F8}" type="slidenum">
              <a:rPr lang="en-US" altLang="en-US"/>
              <a:pPr/>
              <a:t>‹#›</a:t>
            </a:fld>
            <a:endParaRPr lang="en-US" altLang="en-US"/>
          </a:p>
        </p:txBody>
      </p:sp>
    </p:spTree>
    <p:extLst>
      <p:ext uri="{BB962C8B-B14F-4D97-AF65-F5344CB8AC3E}">
        <p14:creationId xmlns:p14="http://schemas.microsoft.com/office/powerpoint/2010/main" val="22580685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9CC4D-7BB1-4DE8-9573-7CD9DA2DFA35}"/>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fld id="{3E4CB2AE-4F15-44A3-94B8-A826A22E68E6}" type="datetimeFigureOut">
              <a:rPr lang="en-US"/>
              <a:pPr>
                <a:defRPr/>
              </a:pPr>
              <a:t>11/17/2021</a:t>
            </a:fld>
            <a:endParaRPr lang="en-US"/>
          </a:p>
        </p:txBody>
      </p:sp>
      <p:sp>
        <p:nvSpPr>
          <p:cNvPr id="6" name="Footer Placeholder 5">
            <a:extLst>
              <a:ext uri="{FF2B5EF4-FFF2-40B4-BE49-F238E27FC236}">
                <a16:creationId xmlns:a16="http://schemas.microsoft.com/office/drawing/2014/main" id="{F74378FE-903C-4DBF-BBA7-9820A17FFFA8}"/>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321AA86F-3E7F-4943-8A4E-7C7FB14793CA}"/>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2E672CC6-DEE7-41A1-9A7F-4D3CD5AF952B}" type="slidenum">
              <a:rPr lang="en-US" altLang="en-US"/>
              <a:pPr/>
              <a:t>‹#›</a:t>
            </a:fld>
            <a:endParaRPr lang="en-US" altLang="en-US"/>
          </a:p>
        </p:txBody>
      </p:sp>
    </p:spTree>
    <p:extLst>
      <p:ext uri="{BB962C8B-B14F-4D97-AF65-F5344CB8AC3E}">
        <p14:creationId xmlns:p14="http://schemas.microsoft.com/office/powerpoint/2010/main" val="7418063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8C5466-2DD3-4A82-B397-B8CF87C96692}"/>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fld id="{8466CD54-7F67-447C-8B8A-A94B93FCA9FF}" type="datetimeFigureOut">
              <a:rPr lang="en-US"/>
              <a:pPr>
                <a:defRPr/>
              </a:pPr>
              <a:t>11/17/2021</a:t>
            </a:fld>
            <a:endParaRPr lang="en-US"/>
          </a:p>
        </p:txBody>
      </p:sp>
      <p:sp>
        <p:nvSpPr>
          <p:cNvPr id="8" name="Footer Placeholder 7">
            <a:extLst>
              <a:ext uri="{FF2B5EF4-FFF2-40B4-BE49-F238E27FC236}">
                <a16:creationId xmlns:a16="http://schemas.microsoft.com/office/drawing/2014/main" id="{626063BF-B68A-443C-A060-4BD32AEEB1E8}"/>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9" name="Slide Number Placeholder 8">
            <a:extLst>
              <a:ext uri="{FF2B5EF4-FFF2-40B4-BE49-F238E27FC236}">
                <a16:creationId xmlns:a16="http://schemas.microsoft.com/office/drawing/2014/main" id="{C798F81E-7CB8-47FA-A425-A2DE3D599C00}"/>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71D5E091-6B0E-48B6-A2FD-D6E295BF468A}" type="slidenum">
              <a:rPr lang="en-US" altLang="en-US"/>
              <a:pPr/>
              <a:t>‹#›</a:t>
            </a:fld>
            <a:endParaRPr lang="en-US" altLang="en-US"/>
          </a:p>
        </p:txBody>
      </p:sp>
    </p:spTree>
    <p:extLst>
      <p:ext uri="{BB962C8B-B14F-4D97-AF65-F5344CB8AC3E}">
        <p14:creationId xmlns:p14="http://schemas.microsoft.com/office/powerpoint/2010/main" val="10874994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DC644F-9167-4077-82E4-4B1307D7E7E9}"/>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fld id="{769B156C-CD06-40AB-944B-C87DB17A5AD2}" type="datetimeFigureOut">
              <a:rPr lang="en-US"/>
              <a:pPr>
                <a:defRPr/>
              </a:pPr>
              <a:t>11/17/2021</a:t>
            </a:fld>
            <a:endParaRPr lang="en-US"/>
          </a:p>
        </p:txBody>
      </p:sp>
      <p:sp>
        <p:nvSpPr>
          <p:cNvPr id="4" name="Footer Placeholder 3">
            <a:extLst>
              <a:ext uri="{FF2B5EF4-FFF2-40B4-BE49-F238E27FC236}">
                <a16:creationId xmlns:a16="http://schemas.microsoft.com/office/drawing/2014/main" id="{68E9C91F-1271-4530-9906-D0654F83108C}"/>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5" name="Slide Number Placeholder 4">
            <a:extLst>
              <a:ext uri="{FF2B5EF4-FFF2-40B4-BE49-F238E27FC236}">
                <a16:creationId xmlns:a16="http://schemas.microsoft.com/office/drawing/2014/main" id="{2E1EEF29-8014-4C4D-BF47-5E754BF84BCA}"/>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0ACF1139-6E22-48DF-8CBA-CA5434FE9654}" type="slidenum">
              <a:rPr lang="en-US" altLang="en-US"/>
              <a:pPr/>
              <a:t>‹#›</a:t>
            </a:fld>
            <a:endParaRPr lang="en-US" altLang="en-US"/>
          </a:p>
        </p:txBody>
      </p:sp>
    </p:spTree>
    <p:extLst>
      <p:ext uri="{BB962C8B-B14F-4D97-AF65-F5344CB8AC3E}">
        <p14:creationId xmlns:p14="http://schemas.microsoft.com/office/powerpoint/2010/main" val="40459452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C9B5C-9596-4DF7-89E8-95B97488120C}"/>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fld id="{F6A8473C-09A2-494A-8167-0ABB10B9FDCB}" type="datetimeFigureOut">
              <a:rPr lang="en-US"/>
              <a:pPr>
                <a:defRPr/>
              </a:pPr>
              <a:t>11/17/2021</a:t>
            </a:fld>
            <a:endParaRPr lang="en-US"/>
          </a:p>
        </p:txBody>
      </p:sp>
      <p:sp>
        <p:nvSpPr>
          <p:cNvPr id="3" name="Footer Placeholder 2">
            <a:extLst>
              <a:ext uri="{FF2B5EF4-FFF2-40B4-BE49-F238E27FC236}">
                <a16:creationId xmlns:a16="http://schemas.microsoft.com/office/drawing/2014/main" id="{BD88B0B6-94FB-44FD-BC43-3DA62FABDDC0}"/>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4" name="Slide Number Placeholder 3">
            <a:extLst>
              <a:ext uri="{FF2B5EF4-FFF2-40B4-BE49-F238E27FC236}">
                <a16:creationId xmlns:a16="http://schemas.microsoft.com/office/drawing/2014/main" id="{4D5F86F8-1FB1-43AC-B8F9-02A34830C479}"/>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2141C985-ECF9-46AE-803E-ED29F8DF19A3}" type="slidenum">
              <a:rPr lang="en-US" altLang="en-US"/>
              <a:pPr/>
              <a:t>‹#›</a:t>
            </a:fld>
            <a:endParaRPr lang="en-US" altLang="en-US"/>
          </a:p>
        </p:txBody>
      </p:sp>
    </p:spTree>
    <p:extLst>
      <p:ext uri="{BB962C8B-B14F-4D97-AF65-F5344CB8AC3E}">
        <p14:creationId xmlns:p14="http://schemas.microsoft.com/office/powerpoint/2010/main" val="20597103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2FFA2B5-22E1-4A42-A8FB-DBFDD58C300E}"/>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fld id="{7EA9BC9C-7A7C-45CA-850F-DCAA16B39AB9}" type="datetimeFigureOut">
              <a:rPr lang="en-US"/>
              <a:pPr>
                <a:defRPr/>
              </a:pPr>
              <a:t>11/17/2021</a:t>
            </a:fld>
            <a:endParaRPr lang="en-US"/>
          </a:p>
        </p:txBody>
      </p:sp>
      <p:sp>
        <p:nvSpPr>
          <p:cNvPr id="6" name="Footer Placeholder 5">
            <a:extLst>
              <a:ext uri="{FF2B5EF4-FFF2-40B4-BE49-F238E27FC236}">
                <a16:creationId xmlns:a16="http://schemas.microsoft.com/office/drawing/2014/main" id="{7B0A7B0F-D75B-4758-8A44-4E30BC05E2F5}"/>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35748516-D183-451D-BCC6-5EABDA8CA737}"/>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31B55465-99C0-4C64-9E8D-7D641E36BBF2}" type="slidenum">
              <a:rPr lang="en-US" altLang="en-US"/>
              <a:pPr/>
              <a:t>‹#›</a:t>
            </a:fld>
            <a:endParaRPr lang="en-US" altLang="en-US"/>
          </a:p>
        </p:txBody>
      </p:sp>
    </p:spTree>
    <p:extLst>
      <p:ext uri="{BB962C8B-B14F-4D97-AF65-F5344CB8AC3E}">
        <p14:creationId xmlns:p14="http://schemas.microsoft.com/office/powerpoint/2010/main" val="24512365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82056A8-378E-40BE-BD13-A3AEAE919AD3}"/>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fld id="{52E459C8-0685-4CD4-84CB-82A9514F245B}" type="datetimeFigureOut">
              <a:rPr lang="en-US"/>
              <a:pPr>
                <a:defRPr/>
              </a:pPr>
              <a:t>11/17/2021</a:t>
            </a:fld>
            <a:endParaRPr lang="en-US"/>
          </a:p>
        </p:txBody>
      </p:sp>
      <p:sp>
        <p:nvSpPr>
          <p:cNvPr id="6" name="Footer Placeholder 5">
            <a:extLst>
              <a:ext uri="{FF2B5EF4-FFF2-40B4-BE49-F238E27FC236}">
                <a16:creationId xmlns:a16="http://schemas.microsoft.com/office/drawing/2014/main" id="{F60CA040-9D6D-4C36-B015-1FA3F0621AB8}"/>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7" name="Slide Number Placeholder 6">
            <a:extLst>
              <a:ext uri="{FF2B5EF4-FFF2-40B4-BE49-F238E27FC236}">
                <a16:creationId xmlns:a16="http://schemas.microsoft.com/office/drawing/2014/main" id="{D8F871DD-43D7-43B4-8624-CEB6CB53B54B}"/>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82625F10-4CC8-4A13-B14A-D3ADBEB1A778}" type="slidenum">
              <a:rPr lang="en-US" altLang="en-US"/>
              <a:pPr/>
              <a:t>‹#›</a:t>
            </a:fld>
            <a:endParaRPr lang="en-US" altLang="en-US"/>
          </a:p>
        </p:txBody>
      </p:sp>
    </p:spTree>
    <p:extLst>
      <p:ext uri="{BB962C8B-B14F-4D97-AF65-F5344CB8AC3E}">
        <p14:creationId xmlns:p14="http://schemas.microsoft.com/office/powerpoint/2010/main" val="4100128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Tree>
    <p:extLst>
      <p:ext uri="{BB962C8B-B14F-4D97-AF65-F5344CB8AC3E}">
        <p14:creationId xmlns:p14="http://schemas.microsoft.com/office/powerpoint/2010/main" val="26180006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BBCC-F408-46AC-9DF7-E9003D53DE78}"/>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fld id="{AFE824E0-976C-4EC8-9702-67CED047539C}" type="datetimeFigureOut">
              <a:rPr lang="en-US"/>
              <a:pPr>
                <a:defRPr/>
              </a:pPr>
              <a:t>11/17/2021</a:t>
            </a:fld>
            <a:endParaRPr lang="en-US"/>
          </a:p>
        </p:txBody>
      </p:sp>
      <p:sp>
        <p:nvSpPr>
          <p:cNvPr id="5" name="Footer Placeholder 4">
            <a:extLst>
              <a:ext uri="{FF2B5EF4-FFF2-40B4-BE49-F238E27FC236}">
                <a16:creationId xmlns:a16="http://schemas.microsoft.com/office/drawing/2014/main" id="{098D944E-B788-401F-B141-B4BF52E90B61}"/>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EBD8C584-E25D-4EC9-B36B-A6D2C3163B59}"/>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2996EB6D-7F09-44FA-95E5-D9B840AEA171}" type="slidenum">
              <a:rPr lang="en-US" altLang="en-US"/>
              <a:pPr/>
              <a:t>‹#›</a:t>
            </a:fld>
            <a:endParaRPr lang="en-US" altLang="en-US"/>
          </a:p>
        </p:txBody>
      </p:sp>
    </p:spTree>
    <p:extLst>
      <p:ext uri="{BB962C8B-B14F-4D97-AF65-F5344CB8AC3E}">
        <p14:creationId xmlns:p14="http://schemas.microsoft.com/office/powerpoint/2010/main" val="17594120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A7A02-3490-43AF-B80E-D490DCFC2313}"/>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fld id="{FF38761C-1ADD-43A7-80AF-DA39508A11E1}" type="datetimeFigureOut">
              <a:rPr lang="en-US"/>
              <a:pPr>
                <a:defRPr/>
              </a:pPr>
              <a:t>11/17/2021</a:t>
            </a:fld>
            <a:endParaRPr lang="en-US"/>
          </a:p>
        </p:txBody>
      </p:sp>
      <p:sp>
        <p:nvSpPr>
          <p:cNvPr id="5" name="Footer Placeholder 4">
            <a:extLst>
              <a:ext uri="{FF2B5EF4-FFF2-40B4-BE49-F238E27FC236}">
                <a16:creationId xmlns:a16="http://schemas.microsoft.com/office/drawing/2014/main" id="{2787C3D8-67AB-44AD-B049-F9022413D183}"/>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Slide Number Placeholder 5">
            <a:extLst>
              <a:ext uri="{FF2B5EF4-FFF2-40B4-BE49-F238E27FC236}">
                <a16:creationId xmlns:a16="http://schemas.microsoft.com/office/drawing/2014/main" id="{3C701EB9-AB15-4A1E-BA71-62BFBF744831}"/>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37A84649-1124-43B0-8330-3C6F9526C452}" type="slidenum">
              <a:rPr lang="en-US" altLang="en-US"/>
              <a:pPr/>
              <a:t>‹#›</a:t>
            </a:fld>
            <a:endParaRPr lang="en-US" altLang="en-US"/>
          </a:p>
        </p:txBody>
      </p:sp>
    </p:spTree>
    <p:extLst>
      <p:ext uri="{BB962C8B-B14F-4D97-AF65-F5344CB8AC3E}">
        <p14:creationId xmlns:p14="http://schemas.microsoft.com/office/powerpoint/2010/main" val="24228064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4800600" y="762000"/>
            <a:ext cx="3733800" cy="2362200"/>
          </a:xfrm>
        </p:spPr>
        <p:txBody>
          <a:bodyPr>
            <a:noAutofit/>
          </a:bodyPr>
          <a:lstStyle>
            <a:lvl1pPr>
              <a:defRPr sz="3800" b="1">
                <a:solidFill>
                  <a:srgbClr val="002060"/>
                </a:solidFill>
                <a:latin typeface="Georgia" pitchFamily="18" charset="0"/>
              </a:defRPr>
            </a:lvl1pPr>
          </a:lstStyle>
          <a:p>
            <a:r>
              <a:rPr lang="en-US"/>
              <a:t>Click to edit Master title style</a:t>
            </a:r>
            <a:endParaRPr lang="en-US" dirty="0"/>
          </a:p>
        </p:txBody>
      </p:sp>
      <p:sp>
        <p:nvSpPr>
          <p:cNvPr id="11" name="Subtitle 2"/>
          <p:cNvSpPr>
            <a:spLocks noGrp="1"/>
          </p:cNvSpPr>
          <p:nvPr>
            <p:ph type="subTitle" idx="1"/>
          </p:nvPr>
        </p:nvSpPr>
        <p:spPr>
          <a:xfrm>
            <a:off x="4800600" y="3505200"/>
            <a:ext cx="3733800" cy="762000"/>
          </a:xfrm>
        </p:spPr>
        <p:txBody>
          <a:bodyPr/>
          <a:lstStyle>
            <a:lvl1pPr marL="0" indent="0" algn="ctr">
              <a:buNone/>
              <a:defRPr sz="2000">
                <a:solidFill>
                  <a:schemeClr val="accent1">
                    <a:lumMod val="7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a:xfrm>
            <a:off x="2133600" y="6356350"/>
            <a:ext cx="1447800" cy="365125"/>
          </a:xfrm>
        </p:spPr>
        <p:txBody>
          <a:bodyPr/>
          <a:lstStyle>
            <a:lvl1pPr>
              <a:defRPr>
                <a:solidFill>
                  <a:schemeClr val="accent1">
                    <a:lumMod val="75000"/>
                  </a:schemeClr>
                </a:solidFill>
              </a:defRPr>
            </a:lvl1pPr>
          </a:lstStyle>
          <a:p>
            <a:fld id="{E0985B6A-E43F-4D6B-9400-4B27569F7150}" type="datetimeFigureOut">
              <a:rPr lang="en-US" smtClean="0"/>
              <a:pPr/>
              <a:t>11/17/2021</a:t>
            </a:fld>
            <a:endParaRPr lang="en-US"/>
          </a:p>
        </p:txBody>
      </p:sp>
      <p:sp>
        <p:nvSpPr>
          <p:cNvPr id="7" name="Footer Placeholder 4"/>
          <p:cNvSpPr>
            <a:spLocks noGrp="1"/>
          </p:cNvSpPr>
          <p:nvPr>
            <p:ph type="ftr" sz="quarter" idx="11"/>
          </p:nvPr>
        </p:nvSpPr>
        <p:spPr>
          <a:xfrm>
            <a:off x="3657600" y="6356350"/>
            <a:ext cx="3962400" cy="365125"/>
          </a:xfrm>
        </p:spPr>
        <p:txBody>
          <a:bodyPr/>
          <a:lstStyle>
            <a:lvl1pPr>
              <a:defRPr>
                <a:solidFill>
                  <a:schemeClr val="accent1">
                    <a:lumMod val="75000"/>
                  </a:schemeClr>
                </a:solidFill>
              </a:defRPr>
            </a:lvl1pPr>
          </a:lstStyle>
          <a:p>
            <a:endParaRPr lang="en-US"/>
          </a:p>
        </p:txBody>
      </p:sp>
      <p:sp>
        <p:nvSpPr>
          <p:cNvPr id="8" name="Slide Number Placeholder 5"/>
          <p:cNvSpPr>
            <a:spLocks noGrp="1"/>
          </p:cNvSpPr>
          <p:nvPr>
            <p:ph type="sldNum" sz="quarter" idx="12"/>
          </p:nvPr>
        </p:nvSpPr>
        <p:spPr>
          <a:xfrm>
            <a:off x="7696200" y="6356350"/>
            <a:ext cx="990600" cy="365125"/>
          </a:xfrm>
        </p:spPr>
        <p:txBody>
          <a:bodyPr/>
          <a:lstStyle>
            <a:lvl1pPr>
              <a:defRPr>
                <a:solidFill>
                  <a:schemeClr val="accent1">
                    <a:lumMod val="75000"/>
                  </a:schemeClr>
                </a:solidFill>
              </a:defRPr>
            </a:lvl1pPr>
          </a:lstStyle>
          <a:p>
            <a:fld id="{1E7662DF-63DD-4D72-B75F-5937A1C8330F}" type="slidenum">
              <a:rPr lang="en-US" smtClean="0"/>
              <a:pPr/>
              <a:t>‹#›</a:t>
            </a:fld>
            <a:endParaRPr lang="en-US"/>
          </a:p>
        </p:txBody>
      </p:sp>
      <p:pic>
        <p:nvPicPr>
          <p:cNvPr id="1027" name="Picture 3" descr="H:\Misc\PPT Presentations\PPT Presentations\artwork\katz sky3_CMYK.jpg"/>
          <p:cNvPicPr>
            <a:picLocks noChangeAspect="1" noChangeArrowheads="1"/>
          </p:cNvPicPr>
          <p:nvPr userDrawn="1"/>
        </p:nvPicPr>
        <p:blipFill>
          <a:blip r:embed="rId2" cstate="print"/>
          <a:srcRect/>
          <a:stretch>
            <a:fillRect/>
          </a:stretch>
        </p:blipFill>
        <p:spPr bwMode="auto">
          <a:xfrm>
            <a:off x="-81064" y="0"/>
            <a:ext cx="4729264" cy="5943600"/>
          </a:xfrm>
          <a:prstGeom prst="rect">
            <a:avLst/>
          </a:prstGeom>
          <a:noFill/>
        </p:spPr>
      </p:pic>
    </p:spTree>
    <p:extLst>
      <p:ext uri="{BB962C8B-B14F-4D97-AF65-F5344CB8AC3E}">
        <p14:creationId xmlns:p14="http://schemas.microsoft.com/office/powerpoint/2010/main" val="122868257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533400" y="1447800"/>
            <a:ext cx="8001000" cy="860425"/>
          </a:xfrm>
        </p:spPr>
        <p:txBody>
          <a:bodyPr>
            <a:noAutofit/>
          </a:bodyPr>
          <a:lstStyle>
            <a:lvl1pPr>
              <a:defRPr sz="3800" b="1">
                <a:solidFill>
                  <a:schemeClr val="tx2"/>
                </a:solidFill>
                <a:latin typeface="Georgia" pitchFamily="18" charset="0"/>
              </a:defRPr>
            </a:lvl1pPr>
          </a:lstStyle>
          <a:p>
            <a:r>
              <a:rPr lang="en-US"/>
              <a:t>Click to edit Master title style</a:t>
            </a:r>
            <a:endParaRPr lang="en-US" dirty="0"/>
          </a:p>
        </p:txBody>
      </p:sp>
      <p:sp>
        <p:nvSpPr>
          <p:cNvPr id="11" name="Subtitle 2"/>
          <p:cNvSpPr>
            <a:spLocks noGrp="1"/>
          </p:cNvSpPr>
          <p:nvPr>
            <p:ph type="subTitle" idx="1"/>
          </p:nvPr>
        </p:nvSpPr>
        <p:spPr>
          <a:xfrm>
            <a:off x="1371600" y="2667000"/>
            <a:ext cx="6400800" cy="1143000"/>
          </a:xfrm>
        </p:spPr>
        <p:txBody>
          <a:bodyPr/>
          <a:lstStyle>
            <a:lvl1pPr marL="0" indent="0" algn="ctr">
              <a:buNone/>
              <a:defRPr>
                <a:solidFill>
                  <a:schemeClr val="accent1">
                    <a:lumMod val="7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a:xfrm>
            <a:off x="2133600" y="6356350"/>
            <a:ext cx="1447800" cy="365125"/>
          </a:xfrm>
        </p:spPr>
        <p:txBody>
          <a:bodyPr/>
          <a:lstStyle>
            <a:lvl1pPr>
              <a:defRPr>
                <a:solidFill>
                  <a:schemeClr val="accent1">
                    <a:lumMod val="50000"/>
                  </a:schemeClr>
                </a:solidFill>
              </a:defRPr>
            </a:lvl1pPr>
          </a:lstStyle>
          <a:p>
            <a:fld id="{E0985B6A-E43F-4D6B-9400-4B27569F7150}" type="datetimeFigureOut">
              <a:rPr lang="en-US" smtClean="0"/>
              <a:pPr/>
              <a:t>11/17/2021</a:t>
            </a:fld>
            <a:endParaRPr lang="en-US"/>
          </a:p>
        </p:txBody>
      </p:sp>
      <p:sp>
        <p:nvSpPr>
          <p:cNvPr id="7" name="Footer Placeholder 4"/>
          <p:cNvSpPr>
            <a:spLocks noGrp="1"/>
          </p:cNvSpPr>
          <p:nvPr>
            <p:ph type="ftr" sz="quarter" idx="11"/>
          </p:nvPr>
        </p:nvSpPr>
        <p:spPr>
          <a:xfrm>
            <a:off x="3657600" y="6356350"/>
            <a:ext cx="3962400" cy="365125"/>
          </a:xfrm>
        </p:spPr>
        <p:txBody>
          <a:bodyPr/>
          <a:lstStyle>
            <a:lvl1pPr>
              <a:defRPr>
                <a:solidFill>
                  <a:schemeClr val="accent1">
                    <a:lumMod val="50000"/>
                  </a:schemeClr>
                </a:solidFill>
              </a:defRPr>
            </a:lvl1pPr>
          </a:lstStyle>
          <a:p>
            <a:endParaRPr lang="en-US"/>
          </a:p>
        </p:txBody>
      </p:sp>
      <p:sp>
        <p:nvSpPr>
          <p:cNvPr id="8" name="Slide Number Placeholder 5"/>
          <p:cNvSpPr>
            <a:spLocks noGrp="1"/>
          </p:cNvSpPr>
          <p:nvPr>
            <p:ph type="sldNum" sz="quarter" idx="12"/>
          </p:nvPr>
        </p:nvSpPr>
        <p:spPr>
          <a:xfrm>
            <a:off x="7696200" y="6356350"/>
            <a:ext cx="990600" cy="365125"/>
          </a:xfrm>
        </p:spPr>
        <p:txBody>
          <a:bodyPr/>
          <a:lstStyle>
            <a:lvl1pPr>
              <a:defRPr>
                <a:solidFill>
                  <a:schemeClr val="accent1">
                    <a:lumMod val="50000"/>
                  </a:schemeClr>
                </a:solidFill>
              </a:defRPr>
            </a:lvl1pPr>
          </a:lstStyle>
          <a:p>
            <a:fld id="{1E7662DF-63DD-4D72-B75F-5937A1C8330F}" type="slidenum">
              <a:rPr lang="en-US" smtClean="0"/>
              <a:pPr/>
              <a:t>‹#›</a:t>
            </a:fld>
            <a:endParaRPr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00800" y="6324600"/>
            <a:ext cx="2676524"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83225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001000" cy="990600"/>
          </a:xfrm>
        </p:spPr>
        <p:txBody>
          <a:bodyPr/>
          <a:lstStyle>
            <a:lvl1pPr algn="ctr">
              <a:defRPr sz="3800" b="1">
                <a:solidFill>
                  <a:schemeClr val="accent1">
                    <a:lumMod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33400" y="1828800"/>
            <a:ext cx="8001000" cy="4038600"/>
          </a:xfrm>
        </p:spPr>
        <p:txBody>
          <a:bodyPr/>
          <a:lstStyle>
            <a:lvl1pPr>
              <a:defRPr sz="2800">
                <a:solidFill>
                  <a:schemeClr val="bg2">
                    <a:lumMod val="50000"/>
                  </a:schemeClr>
                </a:solidFill>
                <a:latin typeface="Calibri" pitchFamily="34" charset="0"/>
              </a:defRPr>
            </a:lvl1pPr>
            <a:lvl2pPr>
              <a:defRPr sz="2400">
                <a:solidFill>
                  <a:schemeClr val="accent1">
                    <a:lumMod val="75000"/>
                  </a:schemeClr>
                </a:solidFill>
                <a:latin typeface="Calibri" pitchFamily="34" charset="0"/>
              </a:defRPr>
            </a:lvl2pPr>
            <a:lvl3pPr>
              <a:defRPr sz="2200">
                <a:solidFill>
                  <a:schemeClr val="accent1">
                    <a:lumMod val="50000"/>
                  </a:schemeClr>
                </a:solidFill>
                <a:latin typeface="Calibri" pitchFamily="34" charset="0"/>
              </a:defRPr>
            </a:lvl3pPr>
            <a:lvl4pPr>
              <a:defRPr>
                <a:solidFill>
                  <a:schemeClr val="accent1">
                    <a:lumMod val="75000"/>
                  </a:schemeClr>
                </a:solidFill>
                <a:latin typeface="Calibri" pitchFamily="34" charset="0"/>
              </a:defRPr>
            </a:lvl4pPr>
            <a:lvl5pPr>
              <a:defRPr sz="1800">
                <a:solidFill>
                  <a:schemeClr val="accent1">
                    <a:lumMod val="50000"/>
                  </a:schemeClr>
                </a:solidFill>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a:xfrm>
            <a:off x="2133600" y="6356350"/>
            <a:ext cx="1447800" cy="365125"/>
          </a:xfrm>
        </p:spPr>
        <p:txBody>
          <a:bodyPr/>
          <a:lstStyle>
            <a:lvl1pPr>
              <a:defRPr>
                <a:solidFill>
                  <a:schemeClr val="tx2">
                    <a:lumMod val="75000"/>
                  </a:schemeClr>
                </a:solidFill>
              </a:defRPr>
            </a:lvl1pPr>
          </a:lstStyle>
          <a:p>
            <a:fld id="{E0985B6A-E43F-4D6B-9400-4B27569F7150}" type="datetimeFigureOut">
              <a:rPr lang="en-US" smtClean="0"/>
              <a:pPr/>
              <a:t>11/17/2021</a:t>
            </a:fld>
            <a:endParaRPr lang="en-US"/>
          </a:p>
        </p:txBody>
      </p:sp>
      <p:sp>
        <p:nvSpPr>
          <p:cNvPr id="7" name="Footer Placeholder 4"/>
          <p:cNvSpPr>
            <a:spLocks noGrp="1"/>
          </p:cNvSpPr>
          <p:nvPr>
            <p:ph type="ftr" sz="quarter" idx="11"/>
          </p:nvPr>
        </p:nvSpPr>
        <p:spPr>
          <a:xfrm>
            <a:off x="3657600" y="6356350"/>
            <a:ext cx="3962400" cy="365125"/>
          </a:xfrm>
        </p:spPr>
        <p:txBody>
          <a:bodyPr/>
          <a:lstStyle>
            <a:lvl1pPr>
              <a:defRPr>
                <a:solidFill>
                  <a:schemeClr val="tx2">
                    <a:lumMod val="75000"/>
                  </a:schemeClr>
                </a:solidFill>
              </a:defRPr>
            </a:lvl1pPr>
          </a:lstStyle>
          <a:p>
            <a:endParaRPr lang="en-US"/>
          </a:p>
        </p:txBody>
      </p:sp>
      <p:sp>
        <p:nvSpPr>
          <p:cNvPr id="8" name="Slide Number Placeholder 5"/>
          <p:cNvSpPr>
            <a:spLocks noGrp="1"/>
          </p:cNvSpPr>
          <p:nvPr>
            <p:ph type="sldNum" sz="quarter" idx="12"/>
          </p:nvPr>
        </p:nvSpPr>
        <p:spPr>
          <a:xfrm>
            <a:off x="7696200" y="6356350"/>
            <a:ext cx="990600" cy="365125"/>
          </a:xfrm>
        </p:spPr>
        <p:txBody>
          <a:bodyPr/>
          <a:lstStyle>
            <a:lvl1pPr>
              <a:defRPr>
                <a:solidFill>
                  <a:schemeClr val="tx2">
                    <a:lumMod val="75000"/>
                  </a:schemeClr>
                </a:solidFill>
              </a:defRPr>
            </a:lvl1pPr>
          </a:lstStyle>
          <a:p>
            <a:fld id="{1E7662DF-63DD-4D72-B75F-5937A1C8330F}" type="slidenum">
              <a:rPr lang="en-US" smtClean="0"/>
              <a:pPr/>
              <a:t>‹#›</a:t>
            </a:fld>
            <a:endParaRPr lang="en-US"/>
          </a:p>
        </p:txBody>
      </p:sp>
    </p:spTree>
    <p:extLst>
      <p:ext uri="{BB962C8B-B14F-4D97-AF65-F5344CB8AC3E}">
        <p14:creationId xmlns:p14="http://schemas.microsoft.com/office/powerpoint/2010/main" val="102988643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985B6A-E43F-4D6B-9400-4B27569F7150}"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662DF-63DD-4D72-B75F-5937A1C8330F}" type="slidenum">
              <a:rPr lang="en-US" smtClean="0"/>
              <a:pPr/>
              <a:t>‹#›</a:t>
            </a:fld>
            <a:endParaRPr lang="en-US"/>
          </a:p>
        </p:txBody>
      </p:sp>
    </p:spTree>
    <p:extLst>
      <p:ext uri="{BB962C8B-B14F-4D97-AF65-F5344CB8AC3E}">
        <p14:creationId xmlns:p14="http://schemas.microsoft.com/office/powerpoint/2010/main" val="8289177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8200"/>
          </a:xfrm>
        </p:spPr>
        <p:txBody>
          <a:bodyPr/>
          <a:lstStyle>
            <a:lvl1pPr>
              <a:defRPr sz="3600" b="1"/>
            </a:lvl1pPr>
          </a:lstStyle>
          <a:p>
            <a:r>
              <a:rPr lang="en-US"/>
              <a:t>Click to edit Master title style</a:t>
            </a:r>
            <a:endParaRPr lang="en-US" dirty="0"/>
          </a:p>
        </p:txBody>
      </p:sp>
      <p:sp>
        <p:nvSpPr>
          <p:cNvPr id="3" name="Content Placeholder 2"/>
          <p:cNvSpPr>
            <a:spLocks noGrp="1"/>
          </p:cNvSpPr>
          <p:nvPr>
            <p:ph sz="half" idx="1"/>
          </p:nvPr>
        </p:nvSpPr>
        <p:spPr>
          <a:xfrm>
            <a:off x="457200" y="1447800"/>
            <a:ext cx="40386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solidFill>
                  <a:schemeClr val="tx2">
                    <a:lumMod val="75000"/>
                  </a:schemeClr>
                </a:solidFill>
              </a:defRPr>
            </a:lvl1pPr>
          </a:lstStyle>
          <a:p>
            <a:fld id="{E0985B6A-E43F-4D6B-9400-4B27569F7150}" type="datetimeFigureOut">
              <a:rPr lang="en-US" smtClean="0"/>
              <a:pPr/>
              <a:t>11/17/2021</a:t>
            </a:fld>
            <a:endParaRPr lang="en-US"/>
          </a:p>
        </p:txBody>
      </p:sp>
      <p:sp>
        <p:nvSpPr>
          <p:cNvPr id="7" name="Footer Placeholder 4"/>
          <p:cNvSpPr>
            <a:spLocks noGrp="1"/>
          </p:cNvSpPr>
          <p:nvPr>
            <p:ph type="ftr" sz="quarter" idx="11"/>
          </p:nvPr>
        </p:nvSpPr>
        <p:spPr/>
        <p:txBody>
          <a:bodyPr/>
          <a:lstStyle>
            <a:lvl1pPr>
              <a:defRPr>
                <a:solidFill>
                  <a:schemeClr val="tx2">
                    <a:lumMod val="75000"/>
                  </a:schemeClr>
                </a:solidFill>
              </a:defRPr>
            </a:lvl1pPr>
          </a:lstStyle>
          <a:p>
            <a:endParaRPr lang="en-US"/>
          </a:p>
        </p:txBody>
      </p:sp>
      <p:sp>
        <p:nvSpPr>
          <p:cNvPr id="8" name="Slide Number Placeholder 5"/>
          <p:cNvSpPr>
            <a:spLocks noGrp="1"/>
          </p:cNvSpPr>
          <p:nvPr>
            <p:ph type="sldNum" sz="quarter" idx="12"/>
          </p:nvPr>
        </p:nvSpPr>
        <p:spPr/>
        <p:txBody>
          <a:bodyPr/>
          <a:lstStyle>
            <a:lvl1pPr>
              <a:defRPr>
                <a:solidFill>
                  <a:schemeClr val="tx2">
                    <a:lumMod val="75000"/>
                  </a:schemeClr>
                </a:solidFill>
              </a:defRPr>
            </a:lvl1pPr>
          </a:lstStyle>
          <a:p>
            <a:fld id="{1E7662DF-63DD-4D72-B75F-5937A1C8330F}" type="slidenum">
              <a:rPr lang="en-US" smtClean="0"/>
              <a:pPr/>
              <a:t>‹#›</a:t>
            </a:fld>
            <a:endParaRPr lang="en-US"/>
          </a:p>
        </p:txBody>
      </p:sp>
    </p:spTree>
    <p:extLst>
      <p:ext uri="{BB962C8B-B14F-4D97-AF65-F5344CB8AC3E}">
        <p14:creationId xmlns:p14="http://schemas.microsoft.com/office/powerpoint/2010/main" val="351165963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72122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33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2879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985B6A-E43F-4D6B-9400-4B27569F7150}"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7662DF-63DD-4D72-B75F-5937A1C8330F}" type="slidenum">
              <a:rPr lang="en-US" smtClean="0"/>
              <a:pPr/>
              <a:t>‹#›</a:t>
            </a:fld>
            <a:endParaRPr lang="en-US"/>
          </a:p>
        </p:txBody>
      </p:sp>
    </p:spTree>
    <p:extLst>
      <p:ext uri="{BB962C8B-B14F-4D97-AF65-F5344CB8AC3E}">
        <p14:creationId xmlns:p14="http://schemas.microsoft.com/office/powerpoint/2010/main" val="20229492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Rotated Title an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lumMod val="75000"/>
                  </a:schemeClr>
                </a:solidFill>
              </a:defRPr>
            </a:lvl1pPr>
          </a:lstStyle>
          <a:p>
            <a:fld id="{E0985B6A-E43F-4D6B-9400-4B27569F7150}" type="datetimeFigureOut">
              <a:rPr lang="en-US" smtClean="0"/>
              <a:pPr/>
              <a:t>11/17/2021</a:t>
            </a:fld>
            <a:endParaRPr lang="en-US"/>
          </a:p>
        </p:txBody>
      </p:sp>
      <p:sp>
        <p:nvSpPr>
          <p:cNvPr id="4" name="Footer Placeholder 3"/>
          <p:cNvSpPr>
            <a:spLocks noGrp="1"/>
          </p:cNvSpPr>
          <p:nvPr>
            <p:ph type="ftr" sz="quarter" idx="11"/>
          </p:nvPr>
        </p:nvSpPr>
        <p:spPr/>
        <p:txBody>
          <a:bodyPr/>
          <a:lstStyle>
            <a:lvl1pPr>
              <a:defRPr>
                <a:solidFill>
                  <a:schemeClr val="tx2">
                    <a:lumMod val="75000"/>
                  </a:schemeClr>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lumMod val="75000"/>
                  </a:schemeClr>
                </a:solidFill>
              </a:defRPr>
            </a:lvl1pPr>
          </a:lstStyle>
          <a:p>
            <a:fld id="{1E7662DF-63DD-4D72-B75F-5937A1C8330F}" type="slidenum">
              <a:rPr lang="en-US" smtClean="0"/>
              <a:pPr/>
              <a:t>‹#›</a:t>
            </a:fld>
            <a:endParaRPr lang="en-US"/>
          </a:p>
        </p:txBody>
      </p:sp>
      <p:sp>
        <p:nvSpPr>
          <p:cNvPr id="6" name="Vertical Title 1"/>
          <p:cNvSpPr>
            <a:spLocks noGrp="1"/>
          </p:cNvSpPr>
          <p:nvPr>
            <p:ph type="title" orient="vert"/>
          </p:nvPr>
        </p:nvSpPr>
        <p:spPr>
          <a:xfrm>
            <a:off x="6629400" y="274639"/>
            <a:ext cx="2057400" cy="5745162"/>
          </a:xfrm>
          <a:prstGeom prst="rect">
            <a:avLst/>
          </a:prstGeom>
        </p:spPr>
        <p:txBody>
          <a:bodyPr vert="eaVert"/>
          <a:lstStyle>
            <a:lvl1pPr>
              <a:defRPr sz="3200"/>
            </a:lvl1pPr>
          </a:lstStyle>
          <a:p>
            <a:r>
              <a:rPr lang="en-US"/>
              <a:t>Click to edit Master title style</a:t>
            </a:r>
          </a:p>
        </p:txBody>
      </p:sp>
      <p:sp>
        <p:nvSpPr>
          <p:cNvPr id="7" name="Vertical Text Placeholder 2"/>
          <p:cNvSpPr>
            <a:spLocks noGrp="1"/>
          </p:cNvSpPr>
          <p:nvPr>
            <p:ph type="body" orient="vert" idx="1"/>
          </p:nvPr>
        </p:nvSpPr>
        <p:spPr>
          <a:xfrm>
            <a:off x="457200" y="274639"/>
            <a:ext cx="6019800" cy="57451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03640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Rotated 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lumMod val="75000"/>
                  </a:schemeClr>
                </a:solidFill>
              </a:defRPr>
            </a:lvl1pPr>
          </a:lstStyle>
          <a:p>
            <a:fld id="{E0985B6A-E43F-4D6B-9400-4B27569F7150}" type="datetimeFigureOut">
              <a:rPr lang="en-US" smtClean="0"/>
              <a:pPr/>
              <a:t>11/17/2021</a:t>
            </a:fld>
            <a:endParaRPr lang="en-US"/>
          </a:p>
        </p:txBody>
      </p:sp>
      <p:sp>
        <p:nvSpPr>
          <p:cNvPr id="4" name="Footer Placeholder 3"/>
          <p:cNvSpPr>
            <a:spLocks noGrp="1"/>
          </p:cNvSpPr>
          <p:nvPr>
            <p:ph type="ftr" sz="quarter" idx="11"/>
          </p:nvPr>
        </p:nvSpPr>
        <p:spPr/>
        <p:txBody>
          <a:bodyPr/>
          <a:lstStyle>
            <a:lvl1pPr>
              <a:defRPr>
                <a:solidFill>
                  <a:schemeClr val="tx2">
                    <a:lumMod val="75000"/>
                  </a:schemeClr>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lumMod val="75000"/>
                  </a:schemeClr>
                </a:solidFill>
              </a:defRPr>
            </a:lvl1pPr>
          </a:lstStyle>
          <a:p>
            <a:fld id="{1E7662DF-63DD-4D72-B75F-5937A1C8330F}" type="slidenum">
              <a:rPr lang="en-US" smtClean="0"/>
              <a:pPr/>
              <a:t>‹#›</a:t>
            </a:fld>
            <a:endParaRPr lang="en-US"/>
          </a:p>
        </p:txBody>
      </p:sp>
      <p:sp>
        <p:nvSpPr>
          <p:cNvPr id="7"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8" name="Vertical Text Placeholder 2"/>
          <p:cNvSpPr>
            <a:spLocks noGrp="1"/>
          </p:cNvSpPr>
          <p:nvPr>
            <p:ph type="body" orient="vert" idx="1"/>
          </p:nvPr>
        </p:nvSpPr>
        <p:spPr>
          <a:xfrm>
            <a:off x="457200" y="1600201"/>
            <a:ext cx="8229600" cy="4419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472588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Tree>
    <p:extLst>
      <p:ext uri="{BB962C8B-B14F-4D97-AF65-F5344CB8AC3E}">
        <p14:creationId xmlns:p14="http://schemas.microsoft.com/office/powerpoint/2010/main" val="26088607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58C37B-033C-46CD-A2ED-A4C0EF19DCE3}" type="datetimeFigureOut">
              <a:rPr lang="en-US" smtClean="0"/>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DBE2FB-1CC3-46E5-ACEE-E63AC472AE81}" type="slidenum">
              <a:rPr lang="en-US" smtClean="0"/>
              <a:t>‹#›</a:t>
            </a:fld>
            <a:endParaRPr lang="en-US"/>
          </a:p>
        </p:txBody>
      </p:sp>
    </p:spTree>
    <p:extLst>
      <p:ext uri="{BB962C8B-B14F-4D97-AF65-F5344CB8AC3E}">
        <p14:creationId xmlns:p14="http://schemas.microsoft.com/office/powerpoint/2010/main" val="17866968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7543800" cy="1219200"/>
          </a:xfrm>
        </p:spPr>
        <p:txBody>
          <a:bodyPr/>
          <a:lstStyle/>
          <a:p>
            <a:r>
              <a:rPr lang="en-US"/>
              <a:t>Click to edit Master title style</a:t>
            </a:r>
          </a:p>
        </p:txBody>
      </p:sp>
      <p:sp>
        <p:nvSpPr>
          <p:cNvPr id="3" name="Content Placeholder 2"/>
          <p:cNvSpPr>
            <a:spLocks noGrp="1"/>
          </p:cNvSpPr>
          <p:nvPr>
            <p:ph sz="quarter" idx="1"/>
          </p:nvPr>
        </p:nvSpPr>
        <p:spPr>
          <a:xfrm>
            <a:off x="914400" y="1981200"/>
            <a:ext cx="36957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981200"/>
            <a:ext cx="36957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962400"/>
            <a:ext cx="36957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62500" y="3962400"/>
            <a:ext cx="36957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8237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61197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578E40-8127-446F-8F89-675E0E2354AF}" type="slidenum">
              <a:rPr lang="en-US" smtClean="0"/>
              <a:pPr/>
              <a:t>‹#›</a:t>
            </a:fld>
            <a:endParaRPr lang="en-US"/>
          </a:p>
        </p:txBody>
      </p:sp>
    </p:spTree>
    <p:extLst>
      <p:ext uri="{BB962C8B-B14F-4D97-AF65-F5344CB8AC3E}">
        <p14:creationId xmlns:p14="http://schemas.microsoft.com/office/powerpoint/2010/main" val="857484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r>
              <a:rPr kumimoji="0" lang="en-US" sz="506" b="0" i="1" u="none" strike="noStrike" kern="1200" cap="none" spc="0" normalizeH="0" baseline="0" noProof="0" dirty="0">
                <a:ln>
                  <a:noFill/>
                </a:ln>
                <a:solidFill>
                  <a:srgbClr val="000000"/>
                </a:solidFill>
                <a:effectLst/>
                <a:uLnTx/>
                <a:uFillTx/>
                <a:latin typeface="Arial"/>
                <a:ea typeface="+mn-ea"/>
                <a:cs typeface="+mn-cs"/>
              </a:rPr>
              <a:t>The views, opinions and findings contained in this report are those of the authors(s) and should not be construed as an official Department of the Army position, policy or decision, unless so designated by other official documentation.</a:t>
            </a:r>
            <a:r>
              <a:rPr kumimoji="0" lang="en-US" altLang="en-US" sz="506" b="0" i="1" u="none" strike="noStrike" kern="1200" cap="none" spc="0" normalizeH="0" baseline="0" noProof="0" dirty="0">
                <a:ln>
                  <a:noFill/>
                </a:ln>
                <a:solidFill>
                  <a:srgbClr val="000000"/>
                </a:solidFill>
                <a:effectLst/>
                <a:uLnTx/>
                <a:uFillTx/>
                <a:latin typeface="Arial"/>
                <a:ea typeface="+mn-ea"/>
                <a:cs typeface="+mn-cs"/>
              </a:rPr>
              <a:t>”</a:t>
            </a:r>
            <a:endParaRPr kumimoji="0" lang="en-US" sz="506" b="0" i="1" u="none" strike="noStrike" kern="1200" cap="none" spc="0" normalizeH="0" baseline="0" noProof="0" dirty="0">
              <a:ln>
                <a:noFill/>
              </a:ln>
              <a:solidFill>
                <a:srgbClr val="000000"/>
              </a:solidFill>
              <a:effectLst/>
              <a:uLnTx/>
              <a:uFillTx/>
              <a:latin typeface="Arial"/>
              <a:ea typeface="+mn-ea"/>
              <a:cs typeface="+mn-cs"/>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Tree>
    <p:extLst>
      <p:ext uri="{BB962C8B-B14F-4D97-AF65-F5344CB8AC3E}">
        <p14:creationId xmlns:p14="http://schemas.microsoft.com/office/powerpoint/2010/main" val="11969798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3.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image" Target="../media/image14.png"/><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4.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image" Target="../media/image16.tif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image" Target="../media/image5.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8.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314" y="5562600"/>
            <a:ext cx="2294400" cy="1290600"/>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45991" y="1968425"/>
            <a:ext cx="2021723" cy="3594175"/>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67714" y="1562025"/>
            <a:ext cx="2976286" cy="5291175"/>
          </a:xfrm>
          <a:prstGeom prst="rect">
            <a:avLst/>
          </a:prstGeom>
        </p:spPr>
      </p:pic>
      <p:sp>
        <p:nvSpPr>
          <p:cNvPr id="1030"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PRESENTATION TITLE</a:t>
            </a:r>
          </a:p>
        </p:txBody>
      </p:sp>
    </p:spTree>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fld id="{407C6C21-D013-4577-902C-0D84CA5260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83847A"/>
              </a:solidFill>
              <a:effectLst/>
              <a:uLnTx/>
              <a:uFillTx/>
              <a:latin typeface="Arial"/>
              <a:ea typeface="+mn-ea"/>
              <a:cs typeface="+mn-cs"/>
            </a:endParaRPr>
          </a:p>
        </p:txBody>
      </p:sp>
      <p:sp>
        <p:nvSpPr>
          <p:cNvPr id="4099" name="Title Placeholder 1"/>
          <p:cNvSpPr>
            <a:spLocks noGrp="1"/>
          </p:cNvSpPr>
          <p:nvPr>
            <p:ph type="title"/>
          </p:nvPr>
        </p:nvSpPr>
        <p:spPr bwMode="auto">
          <a:xfrm>
            <a:off x="208939"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12"/>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436768" y="6553492"/>
            <a:ext cx="578644" cy="115416"/>
          </a:xfrm>
          <a:prstGeom prst="rect">
            <a:avLst/>
          </a:prstGeom>
          <a:noFill/>
          <a:ln w="9525">
            <a:noFill/>
            <a:miter lim="800000"/>
            <a:headEnd/>
            <a:tailEnd/>
          </a:ln>
          <a:effectLst/>
        </p:spPr>
        <p:txBody>
          <a:bodyPr wrap="square" tIns="0" bIns="0">
            <a:spAutoFit/>
          </a:bodyPr>
          <a:lstStyle/>
          <a:p>
            <a:pPr marL="0" marR="0" lvl="0" indent="0" algn="r" defTabSz="685800" rtl="0" eaLnBrk="1" fontAlgn="auto" latinLnBrk="0" hangingPunct="1">
              <a:lnSpc>
                <a:spcPct val="100000"/>
              </a:lnSpc>
              <a:spcBef>
                <a:spcPct val="50000"/>
              </a:spcBef>
              <a:spcAft>
                <a:spcPts val="0"/>
              </a:spcAft>
              <a:buClrTx/>
              <a:buSzTx/>
              <a:buFontTx/>
              <a:buNone/>
              <a:tabLst/>
              <a:defRPr/>
            </a:pPr>
            <a:fld id="{99D903CA-8EC9-4EB0-B4F7-7D6D89967A95}" type="slidenum">
              <a:rPr kumimoji="0" lang="en-US"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ct val="50000"/>
                </a:spcBef>
                <a:spcAft>
                  <a:spcPts val="0"/>
                </a:spcAft>
                <a:buClrTx/>
                <a:buSzTx/>
                <a:buFontTx/>
                <a:buNone/>
                <a:tabLst/>
                <a:defRPr/>
              </a:pPr>
              <a:t>‹#›</a:t>
            </a:fld>
            <a:endParaRPr kumimoji="0" lang="en-US" sz="75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685800" fontAlgn="auto">
              <a:spcBef>
                <a:spcPts val="0"/>
              </a:spcBef>
              <a:spcAft>
                <a:spcPts val="0"/>
              </a:spcAft>
              <a:defRPr/>
            </a:pPr>
            <a:endParaRPr lang="en-US" dirty="0">
              <a:solidFill>
                <a:srgbClr val="000000">
                  <a:tint val="75000"/>
                </a:srgbClr>
              </a:solidFill>
              <a:latin typeface="Arial"/>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defRPr/>
            </a:pPr>
            <a:fld id="{0D5B6B94-6F19-4E2B-82A4-E3780F0317F0}" type="datetimeFigureOut">
              <a:rPr lang="en-US" smtClean="0">
                <a:solidFill>
                  <a:srgbClr val="000000">
                    <a:tint val="75000"/>
                  </a:srgbClr>
                </a:solidFill>
                <a:latin typeface="Arial"/>
              </a:rPr>
              <a:pPr defTabSz="685800" fontAlgn="auto">
                <a:spcBef>
                  <a:spcPts val="0"/>
                </a:spcBef>
                <a:spcAft>
                  <a:spcPts val="0"/>
                </a:spcAft>
                <a:defRPr/>
              </a:pPr>
              <a:t>11/17/2021</a:t>
            </a:fld>
            <a:endParaRPr lang="en-US" dirty="0">
              <a:solidFill>
                <a:srgbClr val="000000">
                  <a:tint val="75000"/>
                </a:srgbClr>
              </a:solidFill>
              <a:latin typeface="Arial"/>
            </a:endParaRPr>
          </a:p>
        </p:txBody>
      </p:sp>
      <p:grpSp>
        <p:nvGrpSpPr>
          <p:cNvPr id="16" name="Group 15"/>
          <p:cNvGrpSpPr>
            <a:grpSpLocks noChangeAspect="1"/>
          </p:cNvGrpSpPr>
          <p:nvPr userDrawn="1"/>
        </p:nvGrpSpPr>
        <p:grpSpPr>
          <a:xfrm>
            <a:off x="7820384" y="251517"/>
            <a:ext cx="1110207" cy="640080"/>
            <a:chOff x="266700" y="5608444"/>
            <a:chExt cx="2326148" cy="1005840"/>
          </a:xfrm>
        </p:grpSpPr>
        <p:pic>
          <p:nvPicPr>
            <p:cNvPr id="17" name="Picture 1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grpSp>
    </p:spTree>
    <p:extLst>
      <p:ext uri="{BB962C8B-B14F-4D97-AF65-F5344CB8AC3E}">
        <p14:creationId xmlns:p14="http://schemas.microsoft.com/office/powerpoint/2010/main" val="34179207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0" y="2"/>
            <a:ext cx="9144000" cy="6857999"/>
          </a:xfrm>
          <a:prstGeom prst="rect">
            <a:avLst/>
          </a:prstGeom>
        </p:spPr>
      </p:pic>
      <p:sp>
        <p:nvSpPr>
          <p:cNvPr id="11" name="Rounded Rectangle 10"/>
          <p:cNvSpPr/>
          <p:nvPr userDrawn="1"/>
        </p:nvSpPr>
        <p:spPr>
          <a:xfrm>
            <a:off x="184153" y="165464"/>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dirty="0">
              <a:solidFill>
                <a:srgbClr val="83847A"/>
              </a:solidFill>
            </a:endParaRPr>
          </a:p>
        </p:txBody>
      </p:sp>
      <p:pic>
        <p:nvPicPr>
          <p:cNvPr id="1027" name="Picture 33"/>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924801" y="5815670"/>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9987" y="6470428"/>
            <a:ext cx="2900362" cy="217493"/>
          </a:xfrm>
          <a:prstGeom prst="rect">
            <a:avLst/>
          </a:prstGeom>
        </p:spPr>
        <p:txBody>
          <a:bodyPr vert="horz" lIns="91440" tIns="45720" rIns="91440" bIns="45720" rtlCol="0" anchor="ctr"/>
          <a:lstStyle>
            <a:lvl1pPr algn="l" fontAlgn="auto">
              <a:spcBef>
                <a:spcPts val="0"/>
              </a:spcBef>
              <a:spcAft>
                <a:spcPts val="0"/>
              </a:spcAft>
              <a:defRPr sz="750">
                <a:solidFill>
                  <a:schemeClr val="tx1">
                    <a:tint val="75000"/>
                  </a:schemeClr>
                </a:solidFill>
                <a:latin typeface="Arial" pitchFamily="34" charset="0"/>
                <a:ea typeface="+mn-ea"/>
                <a:cs typeface="Arial" pitchFamily="34" charset="0"/>
              </a:defRPr>
            </a:lvl1pPr>
          </a:lstStyle>
          <a:p>
            <a:pPr>
              <a:defRPr/>
            </a:pPr>
            <a:endParaRPr lang="en-US" dirty="0">
              <a:solidFill>
                <a:srgbClr val="000000">
                  <a:tint val="75000"/>
                </a:srgbClr>
              </a:solidFill>
            </a:endParaRPr>
          </a:p>
        </p:txBody>
      </p:sp>
      <p:sp>
        <p:nvSpPr>
          <p:cNvPr id="6" name="Slide Number Placeholder 5"/>
          <p:cNvSpPr>
            <a:spLocks noGrp="1"/>
          </p:cNvSpPr>
          <p:nvPr>
            <p:ph type="sldNum" sz="quarter" idx="4"/>
          </p:nvPr>
        </p:nvSpPr>
        <p:spPr>
          <a:xfrm>
            <a:off x="8305800" y="228602"/>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cs typeface="Arial" pitchFamily="34" charset="0"/>
              </a:defRPr>
            </a:lvl1pPr>
          </a:lstStyle>
          <a:p>
            <a:pPr fontAlgn="base">
              <a:spcBef>
                <a:spcPct val="0"/>
              </a:spcBef>
              <a:spcAft>
                <a:spcPct val="0"/>
              </a:spcAft>
            </a:pPr>
            <a:fld id="{139BD942-CC14-44A4-87FB-46239297AFE5}" type="slidenum">
              <a:rPr lang="en-US" smtClean="0">
                <a:ea typeface="ＭＳ Ｐゴシック" pitchFamily="34" charset="-128"/>
              </a:rPr>
              <a:pPr fontAlgn="base">
                <a:spcBef>
                  <a:spcPct val="0"/>
                </a:spcBef>
                <a:spcAft>
                  <a:spcPct val="0"/>
                </a:spcAft>
              </a:pPr>
              <a:t>‹#›</a:t>
            </a:fld>
            <a:endParaRPr lang="en-US" dirty="0">
              <a:ea typeface="ＭＳ Ｐゴシック" pitchFamily="34" charset="-128"/>
            </a:endParaRPr>
          </a:p>
        </p:txBody>
      </p:sp>
      <p:pic>
        <p:nvPicPr>
          <p:cNvPr id="1033" name="Picture 6"/>
          <p:cNvPicPr>
            <a:picLocks noChangeAspect="1"/>
          </p:cNvPicPr>
          <p:nvPr/>
        </p:nvPicPr>
        <p:blipFill>
          <a:blip r:embed="rId28"/>
          <a:srcRect/>
          <a:stretch>
            <a:fillRect/>
          </a:stretch>
        </p:blipFill>
        <p:spPr bwMode="auto">
          <a:xfrm>
            <a:off x="4559300" y="3416302"/>
            <a:ext cx="19050" cy="3175"/>
          </a:xfrm>
          <a:prstGeom prst="rect">
            <a:avLst/>
          </a:prstGeom>
          <a:noFill/>
          <a:ln w="9525">
            <a:noFill/>
            <a:miter lim="800000"/>
            <a:headEnd/>
            <a:tailEnd/>
          </a:ln>
        </p:spPr>
      </p:pic>
      <p:pic>
        <p:nvPicPr>
          <p:cNvPr id="2" name="Picture 1"/>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6671409" y="5941983"/>
            <a:ext cx="931494" cy="750370"/>
          </a:xfrm>
          <a:prstGeom prst="rect">
            <a:avLst/>
          </a:prstGeom>
        </p:spPr>
      </p:pic>
    </p:spTree>
    <p:extLst>
      <p:ext uri="{BB962C8B-B14F-4D97-AF65-F5344CB8AC3E}">
        <p14:creationId xmlns:p14="http://schemas.microsoft.com/office/powerpoint/2010/main" val="104203918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Lst>
  <p:hf hdr="0" ft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04DED-80A4-48FD-8B2E-E967A4D60D7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EAF8C6-B528-4510-A60F-A2886EC11B7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FB2F25-B58B-473C-9611-D7074DD9351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873D000-130F-4DBC-B241-01EDA287815B}" type="datetimeFigureOut">
              <a:rPr lang="en-US" smtClean="0"/>
              <a:t>11/17/2021</a:t>
            </a:fld>
            <a:endParaRPr lang="en-US"/>
          </a:p>
        </p:txBody>
      </p:sp>
      <p:sp>
        <p:nvSpPr>
          <p:cNvPr id="5" name="Footer Placeholder 4">
            <a:extLst>
              <a:ext uri="{FF2B5EF4-FFF2-40B4-BE49-F238E27FC236}">
                <a16:creationId xmlns:a16="http://schemas.microsoft.com/office/drawing/2014/main" id="{D306E5F9-FF73-44DE-87AD-0D4EBD52B0F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3EBCF9-44C6-45E1-BBC8-C5C049BF5F1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890410-048B-4C5B-82BD-AF5A136F7AE5}" type="slidenum">
              <a:rPr lang="en-US" smtClean="0"/>
              <a:t>‹#›</a:t>
            </a:fld>
            <a:endParaRPr lang="en-US"/>
          </a:p>
        </p:txBody>
      </p:sp>
    </p:spTree>
    <p:extLst>
      <p:ext uri="{BB962C8B-B14F-4D97-AF65-F5344CB8AC3E}">
        <p14:creationId xmlns:p14="http://schemas.microsoft.com/office/powerpoint/2010/main" val="15087418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5929076-C029-4735-8C97-3FF8827A6ED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97EAE53-B1CE-4349-A511-11340208AB9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8D9B7AB-6167-4B53-9458-037DE5DFED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 charset="-128"/>
              </a:defRPr>
            </a:lvl1pPr>
          </a:lstStyle>
          <a:p>
            <a:pPr>
              <a:defRPr/>
            </a:pPr>
            <a:endParaRPr lang="en-US"/>
          </a:p>
        </p:txBody>
      </p:sp>
      <p:sp>
        <p:nvSpPr>
          <p:cNvPr id="1029" name="Rectangle 5">
            <a:extLst>
              <a:ext uri="{FF2B5EF4-FFF2-40B4-BE49-F238E27FC236}">
                <a16:creationId xmlns:a16="http://schemas.microsoft.com/office/drawing/2014/main" id="{D975DB48-DFC3-4586-A593-B86DD340ECA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 charset="-128"/>
              </a:defRPr>
            </a:lvl1pPr>
          </a:lstStyle>
          <a:p>
            <a:pPr>
              <a:defRPr/>
            </a:pPr>
            <a:endParaRPr lang="en-US"/>
          </a:p>
        </p:txBody>
      </p:sp>
      <p:sp>
        <p:nvSpPr>
          <p:cNvPr id="1030" name="Rectangle 6">
            <a:extLst>
              <a:ext uri="{FF2B5EF4-FFF2-40B4-BE49-F238E27FC236}">
                <a16:creationId xmlns:a16="http://schemas.microsoft.com/office/drawing/2014/main" id="{A1D3D80D-F0C2-4E59-A8A3-913E020D7D2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775CFF58-80CA-4E6E-B967-657C1954623C}" type="slidenum">
              <a:rPr lang="en-US" altLang="en-US"/>
              <a:pPr/>
              <a:t>‹#›</a:t>
            </a:fld>
            <a:endParaRPr lang="en-US" altLang="en-US"/>
          </a:p>
        </p:txBody>
      </p:sp>
    </p:spTree>
    <p:extLst>
      <p:ext uri="{BB962C8B-B14F-4D97-AF65-F5344CB8AC3E}">
        <p14:creationId xmlns:p14="http://schemas.microsoft.com/office/powerpoint/2010/main" val="224227090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F696758-836A-4B84-A567-DA7D81A4484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AF38506-75E1-4E34-85D1-4F7F6233926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2A2CE04-2562-4BB8-890C-CA7126483AE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defRPr>
            </a:lvl1pPr>
          </a:lstStyle>
          <a:p>
            <a:pPr>
              <a:defRPr/>
            </a:pPr>
            <a:fld id="{E5E9D22B-70DD-435A-AFCC-2AC2AD66BE74}" type="datetimeFigureOut">
              <a:rPr lang="en-US"/>
              <a:pPr>
                <a:defRPr/>
              </a:pPr>
              <a:t>11/17/2021</a:t>
            </a:fld>
            <a:endParaRPr lang="en-US"/>
          </a:p>
        </p:txBody>
      </p:sp>
      <p:sp>
        <p:nvSpPr>
          <p:cNvPr id="5" name="Footer Placeholder 4">
            <a:extLst>
              <a:ext uri="{FF2B5EF4-FFF2-40B4-BE49-F238E27FC236}">
                <a16:creationId xmlns:a16="http://schemas.microsoft.com/office/drawing/2014/main" id="{10FAAF48-9676-4C8A-82CB-BE7DE1EEDF9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a:extLst>
              <a:ext uri="{FF2B5EF4-FFF2-40B4-BE49-F238E27FC236}">
                <a16:creationId xmlns:a16="http://schemas.microsoft.com/office/drawing/2014/main" id="{E1343CA1-B263-4BB0-849A-F1881A7688B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anose="020F0502020204030204" pitchFamily="34" charset="0"/>
              </a:defRPr>
            </a:lvl1pPr>
          </a:lstStyle>
          <a:p>
            <a:fld id="{A2676636-8B32-45B0-8578-6BCC614634FD}" type="slidenum">
              <a:rPr lang="en-US" altLang="en-US"/>
              <a:pPr/>
              <a:t>‹#›</a:t>
            </a:fld>
            <a:endParaRPr lang="en-US" altLang="en-US"/>
          </a:p>
        </p:txBody>
      </p:sp>
    </p:spTree>
    <p:extLst>
      <p:ext uri="{BB962C8B-B14F-4D97-AF65-F5344CB8AC3E}">
        <p14:creationId xmlns:p14="http://schemas.microsoft.com/office/powerpoint/2010/main" val="325063589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858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133600" y="6356350"/>
            <a:ext cx="1447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2">
                    <a:lumMod val="50000"/>
                  </a:schemeClr>
                </a:solidFill>
                <a:latin typeface="Calibri" pitchFamily="34" charset="0"/>
              </a:defRPr>
            </a:lvl1pPr>
          </a:lstStyle>
          <a:p>
            <a:fld id="{E0985B6A-E43F-4D6B-9400-4B27569F7150}" type="datetimeFigureOut">
              <a:rPr lang="en-US" smtClean="0"/>
              <a:pPr/>
              <a:t>11/17/2021</a:t>
            </a:fld>
            <a:endParaRPr lang="en-US"/>
          </a:p>
        </p:txBody>
      </p:sp>
      <p:sp>
        <p:nvSpPr>
          <p:cNvPr id="5" name="Footer Placeholder 4"/>
          <p:cNvSpPr>
            <a:spLocks noGrp="1"/>
          </p:cNvSpPr>
          <p:nvPr>
            <p:ph type="ftr" sz="quarter" idx="3"/>
          </p:nvPr>
        </p:nvSpPr>
        <p:spPr>
          <a:xfrm>
            <a:off x="3657600" y="6356350"/>
            <a:ext cx="39624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2">
                    <a:lumMod val="50000"/>
                  </a:schemeClr>
                </a:solidFill>
                <a:latin typeface="Calibri" pitchFamily="34" charset="0"/>
              </a:defRPr>
            </a:lvl1pPr>
          </a:lstStyle>
          <a:p>
            <a:endParaRPr lang="en-US" dirty="0"/>
          </a:p>
        </p:txBody>
      </p:sp>
      <p:sp>
        <p:nvSpPr>
          <p:cNvPr id="6" name="Slide Number Placeholder 5"/>
          <p:cNvSpPr>
            <a:spLocks noGrp="1"/>
          </p:cNvSpPr>
          <p:nvPr>
            <p:ph type="sldNum" sz="quarter" idx="4"/>
          </p:nvPr>
        </p:nvSpPr>
        <p:spPr>
          <a:xfrm>
            <a:off x="7696200" y="6356350"/>
            <a:ext cx="990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2">
                    <a:lumMod val="50000"/>
                  </a:schemeClr>
                </a:solidFill>
                <a:latin typeface="Calibri" pitchFamily="34" charset="0"/>
              </a:defRPr>
            </a:lvl1pPr>
          </a:lstStyle>
          <a:p>
            <a:fld id="{1E7662DF-63DD-4D72-B75F-5937A1C8330F}" type="slidenum">
              <a:rPr lang="en-US" smtClean="0"/>
              <a:pPr/>
              <a:t>‹#›</a:t>
            </a:fld>
            <a:endParaRPr lang="en-US"/>
          </a:p>
        </p:txBody>
      </p:sp>
    </p:spTree>
    <p:extLst>
      <p:ext uri="{BB962C8B-B14F-4D97-AF65-F5344CB8AC3E}">
        <p14:creationId xmlns:p14="http://schemas.microsoft.com/office/powerpoint/2010/main" val="203847217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ransition>
    <p:fade/>
  </p:transition>
  <p:txStyles>
    <p:titleStyle>
      <a:lvl1pPr algn="ctr" rtl="0" eaLnBrk="1" fontAlgn="base" hangingPunct="1">
        <a:spcBef>
          <a:spcPct val="0"/>
        </a:spcBef>
        <a:spcAft>
          <a:spcPct val="0"/>
        </a:spcAft>
        <a:defRPr sz="3600" b="1" kern="1200">
          <a:solidFill>
            <a:srgbClr val="254061"/>
          </a:solidFill>
          <a:latin typeface="Georgia" pitchFamily="18" charset="0"/>
          <a:ea typeface="+mj-ea"/>
          <a:cs typeface="+mj-cs"/>
        </a:defRPr>
      </a:lvl1pPr>
      <a:lvl2pPr algn="ctr" rtl="0" eaLnBrk="1" fontAlgn="base" hangingPunct="1">
        <a:spcBef>
          <a:spcPct val="0"/>
        </a:spcBef>
        <a:spcAft>
          <a:spcPct val="0"/>
        </a:spcAft>
        <a:defRPr sz="3800">
          <a:solidFill>
            <a:srgbClr val="254061"/>
          </a:solidFill>
          <a:latin typeface="Georgia" pitchFamily="18" charset="0"/>
        </a:defRPr>
      </a:lvl2pPr>
      <a:lvl3pPr algn="ctr" rtl="0" eaLnBrk="1" fontAlgn="base" hangingPunct="1">
        <a:spcBef>
          <a:spcPct val="0"/>
        </a:spcBef>
        <a:spcAft>
          <a:spcPct val="0"/>
        </a:spcAft>
        <a:defRPr sz="3800">
          <a:solidFill>
            <a:srgbClr val="254061"/>
          </a:solidFill>
          <a:latin typeface="Georgia" pitchFamily="18" charset="0"/>
        </a:defRPr>
      </a:lvl3pPr>
      <a:lvl4pPr algn="ctr" rtl="0" eaLnBrk="1" fontAlgn="base" hangingPunct="1">
        <a:spcBef>
          <a:spcPct val="0"/>
        </a:spcBef>
        <a:spcAft>
          <a:spcPct val="0"/>
        </a:spcAft>
        <a:defRPr sz="3800">
          <a:solidFill>
            <a:srgbClr val="254061"/>
          </a:solidFill>
          <a:latin typeface="Georgia" pitchFamily="18" charset="0"/>
        </a:defRPr>
      </a:lvl4pPr>
      <a:lvl5pPr algn="ctr" rtl="0" eaLnBrk="1" fontAlgn="base" hangingPunct="1">
        <a:spcBef>
          <a:spcPct val="0"/>
        </a:spcBef>
        <a:spcAft>
          <a:spcPct val="0"/>
        </a:spcAft>
        <a:defRPr sz="3800">
          <a:solidFill>
            <a:srgbClr val="254061"/>
          </a:solidFill>
          <a:latin typeface="Georgia"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bg2">
              <a:lumMod val="50000"/>
            </a:schemeClr>
          </a:solidFill>
          <a:latin typeface="Calibri" pitchFamily="34" charset="0"/>
          <a:ea typeface="+mn-ea"/>
          <a:cs typeface="+mn-cs"/>
        </a:defRPr>
      </a:lvl1pPr>
      <a:lvl2pPr marL="742950" indent="-285750" algn="l" rtl="0" eaLnBrk="1" fontAlgn="base" hangingPunct="1">
        <a:spcBef>
          <a:spcPct val="20000"/>
        </a:spcBef>
        <a:spcAft>
          <a:spcPct val="0"/>
        </a:spcAft>
        <a:buFont typeface="Arial" charset="0"/>
        <a:buChar char="–"/>
        <a:defRPr sz="2600" kern="1200">
          <a:solidFill>
            <a:srgbClr val="376092"/>
          </a:solidFill>
          <a:latin typeface="Calibri"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254061"/>
          </a:solidFill>
          <a:latin typeface="Calibri"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376092"/>
          </a:solidFill>
          <a:latin typeface="Calibri" pitchFamily="34" charset="0"/>
          <a:ea typeface="+mn-ea"/>
          <a:cs typeface="+mn-cs"/>
        </a:defRPr>
      </a:lvl4pPr>
      <a:lvl5pPr marL="2057400" indent="-228600" algn="l" rtl="0" eaLnBrk="1" fontAlgn="base" hangingPunct="1">
        <a:spcBef>
          <a:spcPct val="20000"/>
        </a:spcBef>
        <a:spcAft>
          <a:spcPct val="0"/>
        </a:spcAft>
        <a:buFont typeface="Arial" charset="0"/>
        <a:buChar char="»"/>
        <a:defRPr kern="1200">
          <a:solidFill>
            <a:schemeClr val="accent1">
              <a:lumMod val="50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pclayton@eufaulachamber.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hyperlink" Target="mailto:pclayton@eufaulachamber.com"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4.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76200"/>
            <a:ext cx="7772400" cy="1524000"/>
          </a:xfrm>
        </p:spPr>
        <p:txBody>
          <a:bodyPr/>
          <a:lstStyle/>
          <a:p>
            <a:pPr eaLnBrk="1" hangingPunct="1"/>
            <a:r>
              <a:rPr lang="en-US" sz="4000" dirty="0"/>
              <a:t>Apalachicola Chattahoochee Flint River Basin (ACF) </a:t>
            </a:r>
          </a:p>
        </p:txBody>
      </p:sp>
      <p:sp>
        <p:nvSpPr>
          <p:cNvPr id="4" name="Text Box 4"/>
          <p:cNvSpPr txBox="1">
            <a:spLocks noChangeArrowheads="1"/>
          </p:cNvSpPr>
          <p:nvPr/>
        </p:nvSpPr>
        <p:spPr bwMode="auto">
          <a:xfrm>
            <a:off x="101101" y="1746750"/>
            <a:ext cx="3937499" cy="923330"/>
          </a:xfrm>
          <a:prstGeom prst="rect">
            <a:avLst/>
          </a:prstGeom>
          <a:noFill/>
          <a:ln w="9525">
            <a:noFill/>
            <a:miter lim="800000"/>
            <a:headEnd/>
            <a:tailEnd/>
          </a:ln>
        </p:spPr>
        <p:txBody>
          <a:bodyPr wrap="square">
            <a:spAutoFit/>
          </a:bodyPr>
          <a:lstStyle/>
          <a:p>
            <a:pPr algn="ctr">
              <a:spcBef>
                <a:spcPts val="0"/>
              </a:spcBef>
            </a:pPr>
            <a:r>
              <a:rPr lang="en-US" b="1" dirty="0"/>
              <a:t>Economic Significance to SE Alabama, SW Georgia, and North Florida</a:t>
            </a:r>
            <a:endParaRPr lang="en-US" dirty="0"/>
          </a:p>
        </p:txBody>
      </p:sp>
      <p:pic>
        <p:nvPicPr>
          <p:cNvPr id="3" name="Picture 2" descr="A close up of a map&#10;&#10;Description automatically generated">
            <a:extLst>
              <a:ext uri="{FF2B5EF4-FFF2-40B4-BE49-F238E27FC236}">
                <a16:creationId xmlns:a16="http://schemas.microsoft.com/office/drawing/2014/main" id="{EB6B7CD7-1955-4013-915B-A433B1869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01" y="2971800"/>
            <a:ext cx="4057766" cy="3048000"/>
          </a:xfrm>
          <a:prstGeom prst="rect">
            <a:avLst/>
          </a:prstGeom>
        </p:spPr>
      </p:pic>
      <p:sp>
        <p:nvSpPr>
          <p:cNvPr id="2" name="TextBox 1">
            <a:extLst>
              <a:ext uri="{FF2B5EF4-FFF2-40B4-BE49-F238E27FC236}">
                <a16:creationId xmlns:a16="http://schemas.microsoft.com/office/drawing/2014/main" id="{52EF07B4-071E-4EF2-B936-539FD34C2D3A}"/>
              </a:ext>
            </a:extLst>
          </p:cNvPr>
          <p:cNvSpPr txBox="1"/>
          <p:nvPr/>
        </p:nvSpPr>
        <p:spPr>
          <a:xfrm>
            <a:off x="152400" y="5643422"/>
            <a:ext cx="3276600" cy="1477328"/>
          </a:xfrm>
          <a:prstGeom prst="rect">
            <a:avLst/>
          </a:prstGeom>
          <a:noFill/>
        </p:spPr>
        <p:txBody>
          <a:bodyPr wrap="square" rtlCol="0">
            <a:spAutoFit/>
          </a:bodyPr>
          <a:lstStyle/>
          <a:p>
            <a:r>
              <a:rPr lang="en-US" sz="1000" dirty="0"/>
              <a:t>Prepared by:</a:t>
            </a:r>
          </a:p>
          <a:p>
            <a:r>
              <a:rPr lang="en-US" sz="1000" dirty="0"/>
              <a:t>Philip W. Clayton, JD, LLM</a:t>
            </a:r>
          </a:p>
          <a:p>
            <a:r>
              <a:rPr lang="en-US" sz="1000" dirty="0"/>
              <a:t>Colonel (Ret.)</a:t>
            </a:r>
          </a:p>
          <a:p>
            <a:r>
              <a:rPr lang="en-US" sz="1000" dirty="0"/>
              <a:t>Executive Director, TriRivers Waterway Development Association</a:t>
            </a:r>
          </a:p>
          <a:p>
            <a:r>
              <a:rPr lang="en-US" sz="1000" dirty="0">
                <a:hlinkClick r:id="rId4"/>
              </a:rPr>
              <a:t>pclayton@eufaulachamber.com</a:t>
            </a:r>
            <a:endParaRPr lang="en-US" sz="1000" dirty="0"/>
          </a:p>
          <a:p>
            <a:r>
              <a:rPr lang="en-US" sz="1000" dirty="0"/>
              <a:t>334-695-3433</a:t>
            </a:r>
          </a:p>
          <a:p>
            <a:endParaRPr lang="en-US" sz="1000" dirty="0"/>
          </a:p>
          <a:p>
            <a:endParaRPr lang="en-US"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D2A0C9FF-9968-4D74-8B18-BDDCCDB7457B}"/>
              </a:ext>
            </a:extLst>
          </p:cNvPr>
          <p:cNvSpPr/>
          <p:nvPr/>
        </p:nvSpPr>
        <p:spPr>
          <a:xfrm>
            <a:off x="6216872" y="1022627"/>
            <a:ext cx="2888901" cy="3849020"/>
          </a:xfrm>
          <a:prstGeom prst="roundRect">
            <a:avLst>
              <a:gd name="adj" fmla="val 3371"/>
            </a:avLst>
          </a:prstGeom>
          <a:solidFill>
            <a:schemeClr val="tx2">
              <a:lumMod val="95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83847A"/>
              </a:solidFill>
              <a:latin typeface="Arial"/>
            </a:endParaRPr>
          </a:p>
        </p:txBody>
      </p:sp>
      <p:sp>
        <p:nvSpPr>
          <p:cNvPr id="18" name="TextBox 17">
            <a:extLst>
              <a:ext uri="{FF2B5EF4-FFF2-40B4-BE49-F238E27FC236}">
                <a16:creationId xmlns:a16="http://schemas.microsoft.com/office/drawing/2014/main" id="{1027B1E2-F312-4C75-ADDC-B22C10C016BB}"/>
              </a:ext>
            </a:extLst>
          </p:cNvPr>
          <p:cNvSpPr txBox="1"/>
          <p:nvPr/>
        </p:nvSpPr>
        <p:spPr>
          <a:xfrm>
            <a:off x="242461" y="457200"/>
            <a:ext cx="7311496" cy="445507"/>
          </a:xfrm>
          <a:prstGeom prst="rect">
            <a:avLst/>
          </a:prstGeom>
          <a:noFill/>
        </p:spPr>
        <p:txBody>
          <a:bodyPr wrap="square" rtlCol="0">
            <a:spAutoFit/>
          </a:bodyPr>
          <a:lstStyle/>
          <a:p>
            <a:pPr defTabSz="685800" fontAlgn="auto">
              <a:lnSpc>
                <a:spcPct val="85000"/>
              </a:lnSpc>
              <a:spcBef>
                <a:spcPts val="0"/>
              </a:spcBef>
              <a:spcAft>
                <a:spcPts val="0"/>
              </a:spcAft>
            </a:pPr>
            <a:r>
              <a:rPr lang="en-US" sz="2700" dirty="0">
                <a:solidFill>
                  <a:srgbClr val="000000"/>
                </a:solidFill>
                <a:latin typeface="Impact" panose="020B0806030902050204" pitchFamily="34" charset="0"/>
              </a:rPr>
              <a:t>ACF RIVER BASIN - LOCK OPERATIONS AND STATUS</a:t>
            </a:r>
            <a:endParaRPr lang="en-US" sz="2700" dirty="0">
              <a:solidFill>
                <a:srgbClr val="00B050"/>
              </a:solidFill>
              <a:latin typeface="Impact" panose="020B0806030902050204" pitchFamily="34" charset="0"/>
            </a:endParaRPr>
          </a:p>
        </p:txBody>
      </p:sp>
      <p:sp>
        <p:nvSpPr>
          <p:cNvPr id="30" name="Rectangle: Rounded Corners 29">
            <a:extLst>
              <a:ext uri="{FF2B5EF4-FFF2-40B4-BE49-F238E27FC236}">
                <a16:creationId xmlns:a16="http://schemas.microsoft.com/office/drawing/2014/main" id="{FDB46A7A-302A-442D-B289-3F66B8DB796C}"/>
              </a:ext>
            </a:extLst>
          </p:cNvPr>
          <p:cNvSpPr/>
          <p:nvPr/>
        </p:nvSpPr>
        <p:spPr>
          <a:xfrm>
            <a:off x="1744277" y="879623"/>
            <a:ext cx="4444344" cy="3476234"/>
          </a:xfrm>
          <a:prstGeom prst="roundRect">
            <a:avLst>
              <a:gd name="adj" fmla="val 3371"/>
            </a:avLst>
          </a:prstGeom>
          <a:solidFill>
            <a:schemeClr val="tx2">
              <a:lumMod val="95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83847A"/>
              </a:solidFill>
              <a:latin typeface="Arial"/>
            </a:endParaRPr>
          </a:p>
        </p:txBody>
      </p:sp>
      <p:sp>
        <p:nvSpPr>
          <p:cNvPr id="31" name="Rectangle: Rounded Corners 30">
            <a:extLst>
              <a:ext uri="{FF2B5EF4-FFF2-40B4-BE49-F238E27FC236}">
                <a16:creationId xmlns:a16="http://schemas.microsoft.com/office/drawing/2014/main" id="{DE4F62E9-66F2-4BD4-939F-8335CD2EF3BB}"/>
              </a:ext>
            </a:extLst>
          </p:cNvPr>
          <p:cNvSpPr/>
          <p:nvPr/>
        </p:nvSpPr>
        <p:spPr>
          <a:xfrm>
            <a:off x="1917824" y="944793"/>
            <a:ext cx="4083321" cy="311691"/>
          </a:xfrm>
          <a:prstGeom prst="roundRect">
            <a:avLst>
              <a:gd name="adj" fmla="val 7589"/>
            </a:avLst>
          </a:prstGeom>
          <a:solidFill>
            <a:srgbClr val="000000">
              <a:alpha val="34118"/>
            </a:srgbClr>
          </a:solidFill>
        </p:spPr>
        <p:txBody>
          <a:bodyPr wrap="square" lIns="0" tIns="68580" rIns="0" bIns="68580" anchor="ctr" anchorCtr="0">
            <a:spAutoFit/>
          </a:bodyPr>
          <a:lstStyle/>
          <a:p>
            <a:pPr algn="ctr" defTabSz="685800" fontAlgn="auto">
              <a:spcBef>
                <a:spcPts val="0"/>
              </a:spcBef>
              <a:spcAft>
                <a:spcPts val="0"/>
              </a:spcAft>
            </a:pPr>
            <a:r>
              <a:rPr lang="en-US" sz="1050" b="1" dirty="0">
                <a:solidFill>
                  <a:srgbClr val="FFC000"/>
                </a:solidFill>
                <a:latin typeface="Century Gothic" panose="020B0502020202020204" pitchFamily="34" charset="0"/>
              </a:rPr>
              <a:t>JIM WOODRUFF</a:t>
            </a:r>
            <a:endParaRPr lang="en-US" sz="825" dirty="0">
              <a:solidFill>
                <a:srgbClr val="FFC000"/>
              </a:solidFill>
              <a:latin typeface="Century Gothic" panose="020B0502020202020204" pitchFamily="34" charset="0"/>
            </a:endParaRPr>
          </a:p>
        </p:txBody>
      </p:sp>
      <p:sp>
        <p:nvSpPr>
          <p:cNvPr id="32" name="TextBox 31">
            <a:extLst>
              <a:ext uri="{FF2B5EF4-FFF2-40B4-BE49-F238E27FC236}">
                <a16:creationId xmlns:a16="http://schemas.microsoft.com/office/drawing/2014/main" id="{8DC044D3-A376-4C65-A9D6-BFC50B1FEA08}"/>
              </a:ext>
            </a:extLst>
          </p:cNvPr>
          <p:cNvSpPr txBox="1"/>
          <p:nvPr/>
        </p:nvSpPr>
        <p:spPr>
          <a:xfrm>
            <a:off x="1742847" y="1230399"/>
            <a:ext cx="4528756" cy="854080"/>
          </a:xfrm>
          <a:prstGeom prst="rect">
            <a:avLst/>
          </a:prstGeom>
          <a:noFill/>
        </p:spPr>
        <p:txBody>
          <a:bodyPr wrap="square" rtlCol="0">
            <a:spAutoFit/>
          </a:bodyPr>
          <a:lstStyle/>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Operating </a:t>
            </a:r>
            <a:r>
              <a:rPr lang="en-US" sz="825" dirty="0">
                <a:latin typeface="Century Gothic" panose="020B0502020202020204" pitchFamily="34" charset="0"/>
                <a:cs typeface="Arial" panose="020B0604020202020204" pitchFamily="34" charset="0"/>
              </a:rPr>
              <a:t>at LOS 6</a:t>
            </a:r>
            <a:r>
              <a:rPr lang="en-US" sz="825" dirty="0">
                <a:solidFill>
                  <a:prstClr val="black"/>
                </a:solidFill>
                <a:latin typeface="Century Gothic" panose="020B0502020202020204" pitchFamily="34" charset="0"/>
                <a:cs typeface="Arial" panose="020B0604020202020204" pitchFamily="34" charset="0"/>
              </a:rPr>
              <a:t>, </a:t>
            </a:r>
            <a:r>
              <a:rPr lang="en-US" sz="825" dirty="0" err="1">
                <a:solidFill>
                  <a:prstClr val="black"/>
                </a:solidFill>
                <a:latin typeface="Century Gothic" panose="020B0502020202020204" pitchFamily="34" charset="0"/>
                <a:cs typeface="Arial" panose="020B0604020202020204" pitchFamily="34" charset="0"/>
              </a:rPr>
              <a:t>lockages</a:t>
            </a:r>
            <a:r>
              <a:rPr lang="en-US" sz="825" dirty="0">
                <a:solidFill>
                  <a:prstClr val="black"/>
                </a:solidFill>
                <a:latin typeface="Century Gothic" panose="020B0502020202020204" pitchFamily="34" charset="0"/>
                <a:cs typeface="Arial" panose="020B0604020202020204" pitchFamily="34" charset="0"/>
              </a:rPr>
              <a:t> by appointment only</a:t>
            </a:r>
          </a:p>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Operator on duty Monday-Thursday from 0600-1600 for maintenance activities</a:t>
            </a:r>
          </a:p>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Recreational lockage by appointment &amp; if coincides with maintenance activities when lock operators on site</a:t>
            </a:r>
          </a:p>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Movement LS upper gate anchor arm/pin. Limited use of gate. 41 ft limit on width.</a:t>
            </a:r>
          </a:p>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Lock has a substantial backlog of unfunded maintenance</a:t>
            </a:r>
          </a:p>
        </p:txBody>
      </p:sp>
      <p:sp>
        <p:nvSpPr>
          <p:cNvPr id="38" name="Rectangle: Rounded Corners 37">
            <a:extLst>
              <a:ext uri="{FF2B5EF4-FFF2-40B4-BE49-F238E27FC236}">
                <a16:creationId xmlns:a16="http://schemas.microsoft.com/office/drawing/2014/main" id="{D2CDDF32-3A29-4411-B499-3B3C5FA1BEBC}"/>
              </a:ext>
            </a:extLst>
          </p:cNvPr>
          <p:cNvSpPr/>
          <p:nvPr/>
        </p:nvSpPr>
        <p:spPr>
          <a:xfrm>
            <a:off x="1938914" y="2070481"/>
            <a:ext cx="4083321" cy="311691"/>
          </a:xfrm>
          <a:prstGeom prst="roundRect">
            <a:avLst>
              <a:gd name="adj" fmla="val 7589"/>
            </a:avLst>
          </a:prstGeom>
          <a:solidFill>
            <a:srgbClr val="000000">
              <a:alpha val="34118"/>
            </a:srgbClr>
          </a:solidFill>
        </p:spPr>
        <p:txBody>
          <a:bodyPr wrap="square" lIns="0" tIns="68580" rIns="0" bIns="68580" anchor="ctr" anchorCtr="0">
            <a:spAutoFit/>
          </a:bodyPr>
          <a:lstStyle/>
          <a:p>
            <a:pPr algn="ctr" defTabSz="685800" fontAlgn="auto">
              <a:spcBef>
                <a:spcPts val="0"/>
              </a:spcBef>
              <a:spcAft>
                <a:spcPts val="0"/>
              </a:spcAft>
            </a:pPr>
            <a:r>
              <a:rPr lang="en-US" sz="1050" b="1" dirty="0">
                <a:solidFill>
                  <a:srgbClr val="FFC000"/>
                </a:solidFill>
                <a:latin typeface="Century Gothic" panose="020B0502020202020204" pitchFamily="34" charset="0"/>
              </a:rPr>
              <a:t>GEORGE W. ANDREWS</a:t>
            </a:r>
            <a:endParaRPr lang="en-US" sz="900" dirty="0">
              <a:solidFill>
                <a:srgbClr val="FFC000"/>
              </a:solidFill>
              <a:latin typeface="Century Gothic" panose="020B0502020202020204" pitchFamily="34" charset="0"/>
            </a:endParaRPr>
          </a:p>
        </p:txBody>
      </p:sp>
      <p:sp>
        <p:nvSpPr>
          <p:cNvPr id="39" name="TextBox 38">
            <a:extLst>
              <a:ext uri="{FF2B5EF4-FFF2-40B4-BE49-F238E27FC236}">
                <a16:creationId xmlns:a16="http://schemas.microsoft.com/office/drawing/2014/main" id="{826A8BEF-AC93-46AB-A880-72CD33D979A9}"/>
              </a:ext>
            </a:extLst>
          </p:cNvPr>
          <p:cNvSpPr txBox="1"/>
          <p:nvPr/>
        </p:nvSpPr>
        <p:spPr>
          <a:xfrm>
            <a:off x="1743562" y="2382171"/>
            <a:ext cx="4445774" cy="1107996"/>
          </a:xfrm>
          <a:prstGeom prst="rect">
            <a:avLst/>
          </a:prstGeom>
          <a:noFill/>
        </p:spPr>
        <p:txBody>
          <a:bodyPr wrap="square" rtlCol="0">
            <a:spAutoFit/>
          </a:bodyPr>
          <a:lstStyle/>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A cast steel gimbal mount that allows the hydraulic cylinder to move while operating the valve sheered apart from corrosion and fatigue cracks</a:t>
            </a:r>
          </a:p>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Cracks were found in the gimbal mounts of the other 3 valve cylinders</a:t>
            </a:r>
          </a:p>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Lock will remain closed to navigation until repairs are affected and preserve remaining existing machinery for emergency lockage of Government assets</a:t>
            </a:r>
          </a:p>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Lock has a substantial backlog of unfunded maintenance</a:t>
            </a:r>
          </a:p>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Estimated repair costs are $300K/cylinder. Not funded in current or future budgets.</a:t>
            </a:r>
          </a:p>
        </p:txBody>
      </p:sp>
      <p:sp>
        <p:nvSpPr>
          <p:cNvPr id="42" name="Rectangle: Rounded Corners 41">
            <a:extLst>
              <a:ext uri="{FF2B5EF4-FFF2-40B4-BE49-F238E27FC236}">
                <a16:creationId xmlns:a16="http://schemas.microsoft.com/office/drawing/2014/main" id="{9ECA4796-1091-446F-B994-437CDF6D791E}"/>
              </a:ext>
            </a:extLst>
          </p:cNvPr>
          <p:cNvSpPr/>
          <p:nvPr/>
        </p:nvSpPr>
        <p:spPr>
          <a:xfrm>
            <a:off x="1917824" y="3340127"/>
            <a:ext cx="4083321" cy="311691"/>
          </a:xfrm>
          <a:prstGeom prst="roundRect">
            <a:avLst>
              <a:gd name="adj" fmla="val 7589"/>
            </a:avLst>
          </a:prstGeom>
          <a:solidFill>
            <a:srgbClr val="000000">
              <a:alpha val="34118"/>
            </a:srgbClr>
          </a:solidFill>
        </p:spPr>
        <p:txBody>
          <a:bodyPr wrap="square" lIns="0" tIns="68580" rIns="0" bIns="68580" anchor="ctr" anchorCtr="0">
            <a:spAutoFit/>
          </a:bodyPr>
          <a:lstStyle/>
          <a:p>
            <a:pPr algn="ctr" defTabSz="685800" fontAlgn="auto">
              <a:spcBef>
                <a:spcPts val="0"/>
              </a:spcBef>
              <a:spcAft>
                <a:spcPts val="0"/>
              </a:spcAft>
            </a:pPr>
            <a:r>
              <a:rPr lang="en-US" sz="1050" b="1" dirty="0">
                <a:solidFill>
                  <a:srgbClr val="FFC000"/>
                </a:solidFill>
                <a:latin typeface="Century Gothic" panose="020B0502020202020204" pitchFamily="34" charset="0"/>
              </a:rPr>
              <a:t>WALTER F. GEORGE</a:t>
            </a:r>
            <a:endParaRPr lang="en-US" sz="900" dirty="0">
              <a:solidFill>
                <a:srgbClr val="FFC000"/>
              </a:solidFill>
              <a:latin typeface="Century Gothic" panose="020B0502020202020204" pitchFamily="34" charset="0"/>
            </a:endParaRPr>
          </a:p>
        </p:txBody>
      </p:sp>
      <p:sp>
        <p:nvSpPr>
          <p:cNvPr id="50" name="TextBox 49">
            <a:extLst>
              <a:ext uri="{FF2B5EF4-FFF2-40B4-BE49-F238E27FC236}">
                <a16:creationId xmlns:a16="http://schemas.microsoft.com/office/drawing/2014/main" id="{02D0E978-743A-42B1-BB63-0F7693CA3724}"/>
              </a:ext>
            </a:extLst>
          </p:cNvPr>
          <p:cNvSpPr txBox="1"/>
          <p:nvPr/>
        </p:nvSpPr>
        <p:spPr>
          <a:xfrm>
            <a:off x="1757687" y="3651817"/>
            <a:ext cx="4445775" cy="727122"/>
          </a:xfrm>
          <a:prstGeom prst="rect">
            <a:avLst/>
          </a:prstGeom>
          <a:noFill/>
        </p:spPr>
        <p:txBody>
          <a:bodyPr wrap="square" rtlCol="0">
            <a:spAutoFit/>
          </a:bodyPr>
          <a:lstStyle/>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Currently closed to commercial and recreational traffic due to identified deficiencies on the lower miter gates</a:t>
            </a:r>
          </a:p>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Estimated budget to repair is $3.5 million. Not funded in current or future budgets.</a:t>
            </a:r>
          </a:p>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Will remain closed to navigation until repairs are affected</a:t>
            </a:r>
          </a:p>
          <a:p>
            <a:pPr marL="137160" indent="-137160" defTabSz="685800" fontAlgn="auto">
              <a:spcBef>
                <a:spcPts val="0"/>
              </a:spcBef>
              <a:spcAft>
                <a:spcPts val="0"/>
              </a:spcAft>
              <a:buSzPct val="75000"/>
              <a:buFont typeface="Wingdings" panose="05000000000000000000" pitchFamily="2" charset="2"/>
              <a:buChar char="§"/>
              <a:defRPr/>
            </a:pPr>
            <a:r>
              <a:rPr lang="en-US" sz="825" dirty="0">
                <a:solidFill>
                  <a:prstClr val="black"/>
                </a:solidFill>
                <a:latin typeface="Century Gothic" panose="020B0502020202020204" pitchFamily="34" charset="0"/>
                <a:cs typeface="Arial" panose="020B0604020202020204" pitchFamily="34" charset="0"/>
              </a:rPr>
              <a:t>Lock has substantial backlog of unfunded maintenance</a:t>
            </a:r>
          </a:p>
        </p:txBody>
      </p:sp>
      <p:sp>
        <p:nvSpPr>
          <p:cNvPr id="55" name="Oval 54">
            <a:extLst>
              <a:ext uri="{FF2B5EF4-FFF2-40B4-BE49-F238E27FC236}">
                <a16:creationId xmlns:a16="http://schemas.microsoft.com/office/drawing/2014/main" id="{ECE9607E-F0AC-421D-B6E8-0C93E0B6FD96}"/>
              </a:ext>
            </a:extLst>
          </p:cNvPr>
          <p:cNvSpPr/>
          <p:nvPr/>
        </p:nvSpPr>
        <p:spPr>
          <a:xfrm>
            <a:off x="393424" y="2359454"/>
            <a:ext cx="1408670" cy="449229"/>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800" fontAlgn="auto">
              <a:spcBef>
                <a:spcPts val="0"/>
              </a:spcBef>
              <a:spcAft>
                <a:spcPts val="0"/>
              </a:spcAft>
            </a:pPr>
            <a:r>
              <a:rPr lang="en-US" sz="900" b="1" dirty="0">
                <a:solidFill>
                  <a:srgbClr val="000000"/>
                </a:solidFill>
                <a:latin typeface="Century Gothic" panose="020B0502020202020204" pitchFamily="34" charset="0"/>
              </a:rPr>
              <a:t>George W. Andrews</a:t>
            </a:r>
          </a:p>
        </p:txBody>
      </p:sp>
      <p:sp>
        <p:nvSpPr>
          <p:cNvPr id="56" name="Oval 55">
            <a:extLst>
              <a:ext uri="{FF2B5EF4-FFF2-40B4-BE49-F238E27FC236}">
                <a16:creationId xmlns:a16="http://schemas.microsoft.com/office/drawing/2014/main" id="{27243FEE-F0A9-4BA9-965F-55F18160C71A}"/>
              </a:ext>
            </a:extLst>
          </p:cNvPr>
          <p:cNvSpPr/>
          <p:nvPr/>
        </p:nvSpPr>
        <p:spPr>
          <a:xfrm>
            <a:off x="-200653" y="2517834"/>
            <a:ext cx="1284679" cy="449229"/>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800" fontAlgn="auto">
              <a:spcBef>
                <a:spcPts val="0"/>
              </a:spcBef>
              <a:spcAft>
                <a:spcPts val="0"/>
              </a:spcAft>
            </a:pPr>
            <a:r>
              <a:rPr lang="en-US" sz="900" b="1" dirty="0">
                <a:solidFill>
                  <a:srgbClr val="000000"/>
                </a:solidFill>
                <a:latin typeface="Century Gothic" panose="020B0502020202020204" pitchFamily="34" charset="0"/>
              </a:rPr>
              <a:t>Walter F. George</a:t>
            </a:r>
          </a:p>
        </p:txBody>
      </p:sp>
      <p:sp>
        <p:nvSpPr>
          <p:cNvPr id="58" name="Oval 57">
            <a:extLst>
              <a:ext uri="{FF2B5EF4-FFF2-40B4-BE49-F238E27FC236}">
                <a16:creationId xmlns:a16="http://schemas.microsoft.com/office/drawing/2014/main" id="{963D7868-4528-4BF8-866E-80A67F88C416}"/>
              </a:ext>
            </a:extLst>
          </p:cNvPr>
          <p:cNvSpPr/>
          <p:nvPr/>
        </p:nvSpPr>
        <p:spPr>
          <a:xfrm>
            <a:off x="697038" y="1611516"/>
            <a:ext cx="111670" cy="108584"/>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83847A"/>
              </a:solidFill>
              <a:latin typeface="Arial"/>
            </a:endParaRPr>
          </a:p>
        </p:txBody>
      </p:sp>
      <p:sp>
        <p:nvSpPr>
          <p:cNvPr id="59" name="Oval 58">
            <a:extLst>
              <a:ext uri="{FF2B5EF4-FFF2-40B4-BE49-F238E27FC236}">
                <a16:creationId xmlns:a16="http://schemas.microsoft.com/office/drawing/2014/main" id="{9026334C-DEEA-4E4F-A80E-5FEBD80D35D3}"/>
              </a:ext>
            </a:extLst>
          </p:cNvPr>
          <p:cNvSpPr/>
          <p:nvPr/>
        </p:nvSpPr>
        <p:spPr>
          <a:xfrm>
            <a:off x="641203" y="1776435"/>
            <a:ext cx="111670" cy="108584"/>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83847A"/>
              </a:solidFill>
              <a:latin typeface="Arial"/>
            </a:endParaRPr>
          </a:p>
        </p:txBody>
      </p:sp>
      <p:pic>
        <p:nvPicPr>
          <p:cNvPr id="61" name="Picture 60">
            <a:extLst>
              <a:ext uri="{FF2B5EF4-FFF2-40B4-BE49-F238E27FC236}">
                <a16:creationId xmlns:a16="http://schemas.microsoft.com/office/drawing/2014/main" id="{48579FA4-926C-4954-A78B-CF65EC76B9B0}"/>
              </a:ext>
            </a:extLst>
          </p:cNvPr>
          <p:cNvPicPr>
            <a:picLocks noChangeAspect="1"/>
          </p:cNvPicPr>
          <p:nvPr/>
        </p:nvPicPr>
        <p:blipFill>
          <a:blip r:embed="rId3"/>
          <a:stretch>
            <a:fillRect/>
          </a:stretch>
        </p:blipFill>
        <p:spPr>
          <a:xfrm>
            <a:off x="6277681" y="1481491"/>
            <a:ext cx="2767283" cy="1588508"/>
          </a:xfrm>
          <a:prstGeom prst="rect">
            <a:avLst/>
          </a:prstGeom>
        </p:spPr>
      </p:pic>
      <p:pic>
        <p:nvPicPr>
          <p:cNvPr id="65" name="Picture 64">
            <a:extLst>
              <a:ext uri="{FF2B5EF4-FFF2-40B4-BE49-F238E27FC236}">
                <a16:creationId xmlns:a16="http://schemas.microsoft.com/office/drawing/2014/main" id="{F7FE550B-5B88-455E-B5EA-8B25565689AB}"/>
              </a:ext>
            </a:extLst>
          </p:cNvPr>
          <p:cNvPicPr>
            <a:picLocks noChangeAspect="1"/>
          </p:cNvPicPr>
          <p:nvPr/>
        </p:nvPicPr>
        <p:blipFill>
          <a:blip r:embed="rId4"/>
          <a:stretch>
            <a:fillRect/>
          </a:stretch>
        </p:blipFill>
        <p:spPr>
          <a:xfrm>
            <a:off x="6277681" y="3069999"/>
            <a:ext cx="2767283" cy="1764403"/>
          </a:xfrm>
          <a:prstGeom prst="rect">
            <a:avLst/>
          </a:prstGeom>
        </p:spPr>
      </p:pic>
      <p:pic>
        <p:nvPicPr>
          <p:cNvPr id="66" name="Picture 65">
            <a:extLst>
              <a:ext uri="{FF2B5EF4-FFF2-40B4-BE49-F238E27FC236}">
                <a16:creationId xmlns:a16="http://schemas.microsoft.com/office/drawing/2014/main" id="{28112177-DBAF-4881-84AC-609757F7BABD}"/>
              </a:ext>
            </a:extLst>
          </p:cNvPr>
          <p:cNvPicPr>
            <a:picLocks noChangeAspect="1"/>
          </p:cNvPicPr>
          <p:nvPr/>
        </p:nvPicPr>
        <p:blipFill>
          <a:blip r:embed="rId5"/>
          <a:stretch>
            <a:fillRect/>
          </a:stretch>
        </p:blipFill>
        <p:spPr>
          <a:xfrm>
            <a:off x="6752004" y="4917496"/>
            <a:ext cx="2032190" cy="369117"/>
          </a:xfrm>
          <a:prstGeom prst="rect">
            <a:avLst/>
          </a:prstGeom>
        </p:spPr>
      </p:pic>
      <p:sp>
        <p:nvSpPr>
          <p:cNvPr id="68" name="Rectangle: Rounded Corners 67">
            <a:extLst>
              <a:ext uri="{FF2B5EF4-FFF2-40B4-BE49-F238E27FC236}">
                <a16:creationId xmlns:a16="http://schemas.microsoft.com/office/drawing/2014/main" id="{B413A865-99C1-4D18-BF0B-58EDB9D0101C}"/>
              </a:ext>
            </a:extLst>
          </p:cNvPr>
          <p:cNvSpPr/>
          <p:nvPr/>
        </p:nvSpPr>
        <p:spPr>
          <a:xfrm>
            <a:off x="6299139" y="1098299"/>
            <a:ext cx="2706062" cy="311691"/>
          </a:xfrm>
          <a:prstGeom prst="roundRect">
            <a:avLst>
              <a:gd name="adj" fmla="val 7589"/>
            </a:avLst>
          </a:prstGeom>
          <a:solidFill>
            <a:srgbClr val="000000">
              <a:alpha val="34118"/>
            </a:srgbClr>
          </a:solidFill>
        </p:spPr>
        <p:txBody>
          <a:bodyPr wrap="square" lIns="0" tIns="68580" rIns="0" bIns="68580" anchor="ctr" anchorCtr="0">
            <a:spAutoFit/>
          </a:bodyPr>
          <a:lstStyle/>
          <a:p>
            <a:pPr algn="ctr" defTabSz="685800" fontAlgn="auto">
              <a:spcBef>
                <a:spcPts val="0"/>
              </a:spcBef>
              <a:spcAft>
                <a:spcPts val="0"/>
              </a:spcAft>
            </a:pPr>
            <a:r>
              <a:rPr lang="en-US" sz="1050" b="1" dirty="0">
                <a:solidFill>
                  <a:srgbClr val="FFC000"/>
                </a:solidFill>
                <a:latin typeface="Century Gothic" panose="020B0502020202020204" pitchFamily="34" charset="0"/>
              </a:rPr>
              <a:t>IMTS LEVELS OF SERVICE</a:t>
            </a:r>
            <a:endParaRPr lang="en-US" sz="900" dirty="0">
              <a:solidFill>
                <a:srgbClr val="FFC000"/>
              </a:solidFill>
              <a:latin typeface="Century Gothic" panose="020B0502020202020204" pitchFamily="34" charset="0"/>
            </a:endParaRPr>
          </a:p>
        </p:txBody>
      </p:sp>
      <p:grpSp>
        <p:nvGrpSpPr>
          <p:cNvPr id="69" name="Group 68">
            <a:extLst>
              <a:ext uri="{FF2B5EF4-FFF2-40B4-BE49-F238E27FC236}">
                <a16:creationId xmlns:a16="http://schemas.microsoft.com/office/drawing/2014/main" id="{31FE135C-776C-4006-8DB8-52EA8C348551}"/>
              </a:ext>
            </a:extLst>
          </p:cNvPr>
          <p:cNvGrpSpPr/>
          <p:nvPr/>
        </p:nvGrpSpPr>
        <p:grpSpPr>
          <a:xfrm>
            <a:off x="-7599" y="1391934"/>
            <a:ext cx="1685218" cy="2490182"/>
            <a:chOff x="258687" y="1062512"/>
            <a:chExt cx="2915365" cy="4527458"/>
          </a:xfrm>
          <a:effectLst>
            <a:outerShdw blurRad="50800" dist="38100" dir="2700000" algn="tl" rotWithShape="0">
              <a:prstClr val="black">
                <a:alpha val="40000"/>
              </a:prstClr>
            </a:outerShdw>
          </a:effectLst>
        </p:grpSpPr>
        <p:pic>
          <p:nvPicPr>
            <p:cNvPr id="70" name="Picture 69">
              <a:extLst>
                <a:ext uri="{FF2B5EF4-FFF2-40B4-BE49-F238E27FC236}">
                  <a16:creationId xmlns:a16="http://schemas.microsoft.com/office/drawing/2014/main" id="{CD62E2DB-0C37-4F4E-A15D-6EC75338EB92}"/>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tretch>
              <a:fillRect/>
            </a:stretch>
          </p:blipFill>
          <p:spPr>
            <a:xfrm>
              <a:off x="347959" y="1062512"/>
              <a:ext cx="2826093" cy="4527458"/>
            </a:xfrm>
            <a:prstGeom prst="rect">
              <a:avLst/>
            </a:prstGeom>
          </p:spPr>
        </p:pic>
        <p:sp>
          <p:nvSpPr>
            <p:cNvPr id="71" name="Oval 70">
              <a:extLst>
                <a:ext uri="{FF2B5EF4-FFF2-40B4-BE49-F238E27FC236}">
                  <a16:creationId xmlns:a16="http://schemas.microsoft.com/office/drawing/2014/main" id="{0529C27F-D065-40DE-A490-FAFE31DD7993}"/>
                </a:ext>
              </a:extLst>
            </p:cNvPr>
            <p:cNvSpPr/>
            <p:nvPr/>
          </p:nvSpPr>
          <p:spPr>
            <a:xfrm>
              <a:off x="1607020" y="4399417"/>
              <a:ext cx="143934" cy="167369"/>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83847A"/>
                </a:solidFill>
                <a:latin typeface="Arial"/>
              </a:endParaRPr>
            </a:p>
          </p:txBody>
        </p:sp>
        <p:sp>
          <p:nvSpPr>
            <p:cNvPr id="72" name="Oval 71">
              <a:extLst>
                <a:ext uri="{FF2B5EF4-FFF2-40B4-BE49-F238E27FC236}">
                  <a16:creationId xmlns:a16="http://schemas.microsoft.com/office/drawing/2014/main" id="{F76D6AF9-7694-4362-B6E9-1D732A9F6FC4}"/>
                </a:ext>
              </a:extLst>
            </p:cNvPr>
            <p:cNvSpPr/>
            <p:nvPr/>
          </p:nvSpPr>
          <p:spPr>
            <a:xfrm>
              <a:off x="258687" y="4172656"/>
              <a:ext cx="1679114" cy="59553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800" fontAlgn="auto">
                <a:spcBef>
                  <a:spcPts val="0"/>
                </a:spcBef>
                <a:spcAft>
                  <a:spcPts val="0"/>
                </a:spcAft>
              </a:pPr>
              <a:r>
                <a:rPr lang="en-US" sz="900" b="1" dirty="0">
                  <a:solidFill>
                    <a:srgbClr val="000000"/>
                  </a:solidFill>
                  <a:latin typeface="Century Gothic" panose="020B0502020202020204" pitchFamily="34" charset="0"/>
                </a:rPr>
                <a:t>Jim Woodruff</a:t>
              </a:r>
            </a:p>
          </p:txBody>
        </p:sp>
      </p:grpSp>
      <p:sp>
        <p:nvSpPr>
          <p:cNvPr id="73" name="Oval 72">
            <a:extLst>
              <a:ext uri="{FF2B5EF4-FFF2-40B4-BE49-F238E27FC236}">
                <a16:creationId xmlns:a16="http://schemas.microsoft.com/office/drawing/2014/main" id="{51FFCA10-B769-4FB2-BE0B-8CF033AE130D}"/>
              </a:ext>
            </a:extLst>
          </p:cNvPr>
          <p:cNvSpPr/>
          <p:nvPr/>
        </p:nvSpPr>
        <p:spPr>
          <a:xfrm>
            <a:off x="374524" y="2831279"/>
            <a:ext cx="1408670" cy="449229"/>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800" fontAlgn="auto">
              <a:spcBef>
                <a:spcPts val="0"/>
              </a:spcBef>
              <a:spcAft>
                <a:spcPts val="0"/>
              </a:spcAft>
            </a:pPr>
            <a:r>
              <a:rPr lang="en-US" sz="900" b="1" dirty="0">
                <a:solidFill>
                  <a:srgbClr val="000000"/>
                </a:solidFill>
                <a:latin typeface="Century Gothic" panose="020B0502020202020204" pitchFamily="34" charset="0"/>
              </a:rPr>
              <a:t>George W. Andrews</a:t>
            </a:r>
          </a:p>
        </p:txBody>
      </p:sp>
      <p:sp>
        <p:nvSpPr>
          <p:cNvPr id="74" name="Oval 73">
            <a:extLst>
              <a:ext uri="{FF2B5EF4-FFF2-40B4-BE49-F238E27FC236}">
                <a16:creationId xmlns:a16="http://schemas.microsoft.com/office/drawing/2014/main" id="{DF8DB2D3-0A77-4F11-A696-4B84940A4F14}"/>
              </a:ext>
            </a:extLst>
          </p:cNvPr>
          <p:cNvSpPr/>
          <p:nvPr/>
        </p:nvSpPr>
        <p:spPr>
          <a:xfrm>
            <a:off x="-296443" y="3206927"/>
            <a:ext cx="1284679" cy="449229"/>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85800" fontAlgn="auto">
              <a:spcBef>
                <a:spcPts val="0"/>
              </a:spcBef>
              <a:spcAft>
                <a:spcPts val="0"/>
              </a:spcAft>
            </a:pPr>
            <a:r>
              <a:rPr lang="en-US" sz="900" b="1" dirty="0">
                <a:solidFill>
                  <a:srgbClr val="000000"/>
                </a:solidFill>
                <a:latin typeface="Century Gothic" panose="020B0502020202020204" pitchFamily="34" charset="0"/>
              </a:rPr>
              <a:t>Walter F. George</a:t>
            </a:r>
          </a:p>
        </p:txBody>
      </p:sp>
      <p:sp>
        <p:nvSpPr>
          <p:cNvPr id="75" name="Oval 74">
            <a:extLst>
              <a:ext uri="{FF2B5EF4-FFF2-40B4-BE49-F238E27FC236}">
                <a16:creationId xmlns:a16="http://schemas.microsoft.com/office/drawing/2014/main" id="{5459D89C-D431-4C42-8E57-F3F58298E439}"/>
              </a:ext>
            </a:extLst>
          </p:cNvPr>
          <p:cNvSpPr/>
          <p:nvPr/>
        </p:nvSpPr>
        <p:spPr>
          <a:xfrm>
            <a:off x="660132" y="2807682"/>
            <a:ext cx="111670" cy="108584"/>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83847A"/>
              </a:solidFill>
              <a:latin typeface="Arial"/>
            </a:endParaRPr>
          </a:p>
        </p:txBody>
      </p:sp>
      <p:sp>
        <p:nvSpPr>
          <p:cNvPr id="76" name="Oval 75">
            <a:extLst>
              <a:ext uri="{FF2B5EF4-FFF2-40B4-BE49-F238E27FC236}">
                <a16:creationId xmlns:a16="http://schemas.microsoft.com/office/drawing/2014/main" id="{BE68A72C-4561-4CC9-AD9E-B9D06AA262B3}"/>
              </a:ext>
            </a:extLst>
          </p:cNvPr>
          <p:cNvSpPr/>
          <p:nvPr/>
        </p:nvSpPr>
        <p:spPr>
          <a:xfrm>
            <a:off x="604296" y="2972601"/>
            <a:ext cx="111670" cy="108584"/>
          </a:xfrm>
          <a:prstGeom prst="ellipse">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83847A"/>
              </a:solidFill>
              <a:latin typeface="Arial"/>
            </a:endParaRPr>
          </a:p>
        </p:txBody>
      </p:sp>
      <p:pic>
        <p:nvPicPr>
          <p:cNvPr id="2" name="Picture 1">
            <a:extLst>
              <a:ext uri="{FF2B5EF4-FFF2-40B4-BE49-F238E27FC236}">
                <a16:creationId xmlns:a16="http://schemas.microsoft.com/office/drawing/2014/main" id="{3EC9EFD8-B466-4D00-B54F-0B4D830185D8}"/>
              </a:ext>
            </a:extLst>
          </p:cNvPr>
          <p:cNvPicPr>
            <a:picLocks noChangeAspect="1"/>
          </p:cNvPicPr>
          <p:nvPr/>
        </p:nvPicPr>
        <p:blipFill>
          <a:blip r:embed="rId8"/>
          <a:stretch>
            <a:fillRect/>
          </a:stretch>
        </p:blipFill>
        <p:spPr>
          <a:xfrm>
            <a:off x="5051642" y="4917496"/>
            <a:ext cx="1382451" cy="1847900"/>
          </a:xfrm>
          <a:prstGeom prst="rect">
            <a:avLst/>
          </a:prstGeom>
        </p:spPr>
      </p:pic>
      <p:pic>
        <p:nvPicPr>
          <p:cNvPr id="3" name="Picture 2">
            <a:extLst>
              <a:ext uri="{FF2B5EF4-FFF2-40B4-BE49-F238E27FC236}">
                <a16:creationId xmlns:a16="http://schemas.microsoft.com/office/drawing/2014/main" id="{8FD6868D-F093-481B-AE49-7DF0DF65D4E3}"/>
              </a:ext>
            </a:extLst>
          </p:cNvPr>
          <p:cNvPicPr>
            <a:picLocks noChangeAspect="1"/>
          </p:cNvPicPr>
          <p:nvPr/>
        </p:nvPicPr>
        <p:blipFill rotWithShape="1">
          <a:blip r:embed="rId9"/>
          <a:srcRect l="-128" t="-555" r="15289" b="6088"/>
          <a:stretch/>
        </p:blipFill>
        <p:spPr>
          <a:xfrm>
            <a:off x="2418015" y="4512045"/>
            <a:ext cx="2572818" cy="2266471"/>
          </a:xfrm>
          <a:prstGeom prst="rect">
            <a:avLst/>
          </a:prstGeom>
        </p:spPr>
      </p:pic>
      <p:pic>
        <p:nvPicPr>
          <p:cNvPr id="4" name="Picture 3">
            <a:extLst>
              <a:ext uri="{FF2B5EF4-FFF2-40B4-BE49-F238E27FC236}">
                <a16:creationId xmlns:a16="http://schemas.microsoft.com/office/drawing/2014/main" id="{00F4F708-D258-4955-9158-328F893D0597}"/>
              </a:ext>
            </a:extLst>
          </p:cNvPr>
          <p:cNvPicPr>
            <a:picLocks noChangeAspect="1"/>
          </p:cNvPicPr>
          <p:nvPr/>
        </p:nvPicPr>
        <p:blipFill rotWithShape="1">
          <a:blip r:embed="rId10"/>
          <a:srcRect r="2091" b="24776"/>
          <a:stretch/>
        </p:blipFill>
        <p:spPr>
          <a:xfrm>
            <a:off x="168158" y="4512045"/>
            <a:ext cx="2194042" cy="2249581"/>
          </a:xfrm>
          <a:prstGeom prst="rect">
            <a:avLst/>
          </a:prstGeom>
        </p:spPr>
      </p:pic>
    </p:spTree>
    <p:extLst>
      <p:ext uri="{BB962C8B-B14F-4D97-AF65-F5344CB8AC3E}">
        <p14:creationId xmlns:p14="http://schemas.microsoft.com/office/powerpoint/2010/main" val="105631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F68E8F-0743-4858-9135-8EA34E5FCC9A}"/>
              </a:ext>
            </a:extLst>
          </p:cNvPr>
          <p:cNvSpPr txBox="1"/>
          <p:nvPr/>
        </p:nvSpPr>
        <p:spPr>
          <a:xfrm>
            <a:off x="152400" y="1244365"/>
            <a:ext cx="7680960" cy="445507"/>
          </a:xfrm>
          <a:prstGeom prst="rect">
            <a:avLst/>
          </a:prstGeom>
          <a:noFill/>
        </p:spPr>
        <p:txBody>
          <a:bodyPr wrap="square" rtlCol="0">
            <a:spAutoFit/>
          </a:bodyPr>
          <a:lstStyle/>
          <a:p>
            <a:pPr defTabSz="685800" fontAlgn="auto">
              <a:lnSpc>
                <a:spcPct val="85000"/>
              </a:lnSpc>
              <a:spcBef>
                <a:spcPts val="0"/>
              </a:spcBef>
              <a:spcAft>
                <a:spcPts val="0"/>
              </a:spcAft>
              <a:defRPr/>
            </a:pPr>
            <a:r>
              <a:rPr lang="en-US" sz="2700" dirty="0">
                <a:solidFill>
                  <a:srgbClr val="000000"/>
                </a:solidFill>
                <a:latin typeface="Impact" panose="020B0806030902050204" pitchFamily="34" charset="0"/>
              </a:rPr>
              <a:t>ISSUES FOR THE LOCKS AND WATERWAY</a:t>
            </a:r>
            <a:endParaRPr lang="en-US" sz="2700" dirty="0">
              <a:solidFill>
                <a:srgbClr val="00B050"/>
              </a:solidFill>
              <a:latin typeface="Impact" panose="020B0806030902050204" pitchFamily="34" charset="0"/>
            </a:endParaRPr>
          </a:p>
        </p:txBody>
      </p:sp>
      <p:grpSp>
        <p:nvGrpSpPr>
          <p:cNvPr id="2" name="Group 1">
            <a:extLst>
              <a:ext uri="{FF2B5EF4-FFF2-40B4-BE49-F238E27FC236}">
                <a16:creationId xmlns:a16="http://schemas.microsoft.com/office/drawing/2014/main" id="{EC8BB220-7C26-49A8-B02D-AD44B3BCD70E}"/>
              </a:ext>
            </a:extLst>
          </p:cNvPr>
          <p:cNvGrpSpPr/>
          <p:nvPr/>
        </p:nvGrpSpPr>
        <p:grpSpPr>
          <a:xfrm>
            <a:off x="344512" y="1809871"/>
            <a:ext cx="9208923" cy="4106825"/>
            <a:chOff x="344512" y="1766333"/>
            <a:chExt cx="9202914" cy="4106825"/>
          </a:xfrm>
        </p:grpSpPr>
        <p:sp>
          <p:nvSpPr>
            <p:cNvPr id="10" name="Rectangle: Rounded Corners 9">
              <a:extLst>
                <a:ext uri="{FF2B5EF4-FFF2-40B4-BE49-F238E27FC236}">
                  <a16:creationId xmlns:a16="http://schemas.microsoft.com/office/drawing/2014/main" id="{205F28C8-6ADD-4B3D-A2DB-DF41F1124E5E}"/>
                </a:ext>
              </a:extLst>
            </p:cNvPr>
            <p:cNvSpPr/>
            <p:nvPr/>
          </p:nvSpPr>
          <p:spPr>
            <a:xfrm>
              <a:off x="344512" y="1766333"/>
              <a:ext cx="8454977" cy="4106825"/>
            </a:xfrm>
            <a:prstGeom prst="roundRect">
              <a:avLst>
                <a:gd name="adj" fmla="val 2378"/>
              </a:avLst>
            </a:prstGeom>
            <a:solidFill>
              <a:schemeClr val="tx2">
                <a:lumMod val="95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srgbClr val="C00000"/>
                </a:solidFill>
                <a:latin typeface="Arial"/>
              </a:endParaRPr>
            </a:p>
          </p:txBody>
        </p:sp>
        <p:sp>
          <p:nvSpPr>
            <p:cNvPr id="11" name="Rectangle: Rounded Corners 10">
              <a:extLst>
                <a:ext uri="{FF2B5EF4-FFF2-40B4-BE49-F238E27FC236}">
                  <a16:creationId xmlns:a16="http://schemas.microsoft.com/office/drawing/2014/main" id="{C2BEF5E7-4DA8-4F4F-B1FF-7D14563FE73E}"/>
                </a:ext>
              </a:extLst>
            </p:cNvPr>
            <p:cNvSpPr/>
            <p:nvPr/>
          </p:nvSpPr>
          <p:spPr>
            <a:xfrm>
              <a:off x="2272426" y="1884421"/>
              <a:ext cx="4319477" cy="390763"/>
            </a:xfrm>
            <a:prstGeom prst="roundRect">
              <a:avLst>
                <a:gd name="adj" fmla="val 10012"/>
              </a:avLst>
            </a:prstGeom>
            <a:solidFill>
              <a:srgbClr val="000000">
                <a:alpha val="34118"/>
              </a:srgbClr>
            </a:solidFill>
          </p:spPr>
          <p:txBody>
            <a:bodyPr wrap="square" lIns="0" tIns="68580" rIns="0" bIns="68580" anchor="ctr" anchorCtr="0">
              <a:spAutoFit/>
            </a:bodyPr>
            <a:lstStyle/>
            <a:p>
              <a:pPr algn="ctr" defTabSz="685800" fontAlgn="auto">
                <a:spcBef>
                  <a:spcPts val="0"/>
                </a:spcBef>
                <a:spcAft>
                  <a:spcPts val="0"/>
                </a:spcAft>
                <a:defRPr/>
              </a:pPr>
              <a:r>
                <a:rPr lang="en-US" sz="1500" b="1" dirty="0">
                  <a:solidFill>
                    <a:srgbClr val="FFC000"/>
                  </a:solidFill>
                  <a:latin typeface="Century Gothic" panose="020B0502020202020204" pitchFamily="34" charset="0"/>
                </a:rPr>
                <a:t>WOODRUFF/SEMINOLE LOCK</a:t>
              </a:r>
              <a:endParaRPr lang="en-US" sz="1500" dirty="0">
                <a:solidFill>
                  <a:srgbClr val="FFC000"/>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762AB4F9-F7A6-40C0-9942-72F7B135D836}"/>
                </a:ext>
              </a:extLst>
            </p:cNvPr>
            <p:cNvSpPr/>
            <p:nvPr/>
          </p:nvSpPr>
          <p:spPr>
            <a:xfrm>
              <a:off x="2272426" y="2846584"/>
              <a:ext cx="4319477" cy="390763"/>
            </a:xfrm>
            <a:prstGeom prst="roundRect">
              <a:avLst>
                <a:gd name="adj" fmla="val 10012"/>
              </a:avLst>
            </a:prstGeom>
            <a:solidFill>
              <a:srgbClr val="000000">
                <a:alpha val="34118"/>
              </a:srgbClr>
            </a:solidFill>
          </p:spPr>
          <p:txBody>
            <a:bodyPr wrap="square" lIns="0" tIns="68580" rIns="0" bIns="68580" anchor="ctr" anchorCtr="0">
              <a:spAutoFit/>
            </a:bodyPr>
            <a:lstStyle/>
            <a:p>
              <a:pPr algn="ctr" defTabSz="685800" fontAlgn="auto">
                <a:spcBef>
                  <a:spcPts val="0"/>
                </a:spcBef>
                <a:spcAft>
                  <a:spcPts val="0"/>
                </a:spcAft>
                <a:defRPr/>
              </a:pPr>
              <a:r>
                <a:rPr lang="en-US" sz="1500" b="1" dirty="0">
                  <a:solidFill>
                    <a:srgbClr val="FFC000"/>
                  </a:solidFill>
                  <a:latin typeface="Century Gothic" panose="020B0502020202020204" pitchFamily="34" charset="0"/>
                </a:rPr>
                <a:t>GW ANDREWS LOCK</a:t>
              </a:r>
              <a:endParaRPr lang="en-US" sz="1500" dirty="0">
                <a:solidFill>
                  <a:srgbClr val="FFC000"/>
                </a:solidFill>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988B5721-ECFC-48F6-8DC2-C50657E21312}"/>
                </a:ext>
              </a:extLst>
            </p:cNvPr>
            <p:cNvSpPr/>
            <p:nvPr/>
          </p:nvSpPr>
          <p:spPr>
            <a:xfrm>
              <a:off x="2272426" y="3843735"/>
              <a:ext cx="4319477" cy="390763"/>
            </a:xfrm>
            <a:prstGeom prst="roundRect">
              <a:avLst>
                <a:gd name="adj" fmla="val 10012"/>
              </a:avLst>
            </a:prstGeom>
            <a:solidFill>
              <a:srgbClr val="000000">
                <a:alpha val="34118"/>
              </a:srgbClr>
            </a:solidFill>
          </p:spPr>
          <p:txBody>
            <a:bodyPr wrap="square" lIns="0" tIns="68580" rIns="0" bIns="68580" anchor="ctr" anchorCtr="0">
              <a:spAutoFit/>
            </a:bodyPr>
            <a:lstStyle/>
            <a:p>
              <a:pPr algn="ctr" defTabSz="685800" fontAlgn="auto">
                <a:spcBef>
                  <a:spcPts val="0"/>
                </a:spcBef>
                <a:spcAft>
                  <a:spcPts val="0"/>
                </a:spcAft>
                <a:defRPr/>
              </a:pPr>
              <a:r>
                <a:rPr lang="en-US" sz="1500" b="1" dirty="0">
                  <a:solidFill>
                    <a:srgbClr val="FFC000"/>
                  </a:solidFill>
                  <a:latin typeface="Century Gothic" panose="020B0502020202020204" pitchFamily="34" charset="0"/>
                </a:rPr>
                <a:t>WF GEORGE LOCK</a:t>
              </a:r>
              <a:endParaRPr lang="en-US" sz="1500" dirty="0">
                <a:solidFill>
                  <a:srgbClr val="FFC000"/>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0C0B4CA5-D4C1-4FA7-A41B-9BDB2706DE27}"/>
                </a:ext>
              </a:extLst>
            </p:cNvPr>
            <p:cNvSpPr/>
            <p:nvPr/>
          </p:nvSpPr>
          <p:spPr>
            <a:xfrm>
              <a:off x="2272426" y="4805756"/>
              <a:ext cx="4319477" cy="390763"/>
            </a:xfrm>
            <a:prstGeom prst="roundRect">
              <a:avLst>
                <a:gd name="adj" fmla="val 10012"/>
              </a:avLst>
            </a:prstGeom>
            <a:solidFill>
              <a:srgbClr val="000000">
                <a:alpha val="34118"/>
              </a:srgbClr>
            </a:solidFill>
          </p:spPr>
          <p:txBody>
            <a:bodyPr wrap="square" lIns="0" tIns="68580" rIns="0" bIns="68580" anchor="ctr" anchorCtr="0">
              <a:spAutoFit/>
            </a:bodyPr>
            <a:lstStyle/>
            <a:p>
              <a:pPr algn="ctr" defTabSz="685800" fontAlgn="auto">
                <a:spcBef>
                  <a:spcPts val="0"/>
                </a:spcBef>
                <a:spcAft>
                  <a:spcPts val="0"/>
                </a:spcAft>
                <a:defRPr/>
              </a:pPr>
              <a:r>
                <a:rPr lang="en-US" sz="1500" b="1" dirty="0">
                  <a:solidFill>
                    <a:srgbClr val="FFC000"/>
                  </a:solidFill>
                  <a:latin typeface="Century Gothic" panose="020B0502020202020204" pitchFamily="34" charset="0"/>
                </a:rPr>
                <a:t>WATERWAY</a:t>
              </a:r>
              <a:endParaRPr lang="en-US" sz="1500" dirty="0">
                <a:solidFill>
                  <a:srgbClr val="FFC000"/>
                </a:solidFill>
                <a:latin typeface="Century Gothic" panose="020B0502020202020204" pitchFamily="34" charset="0"/>
              </a:endParaRPr>
            </a:p>
          </p:txBody>
        </p:sp>
        <p:sp>
          <p:nvSpPr>
            <p:cNvPr id="14" name="TextBox 13">
              <a:extLst>
                <a:ext uri="{FF2B5EF4-FFF2-40B4-BE49-F238E27FC236}">
                  <a16:creationId xmlns:a16="http://schemas.microsoft.com/office/drawing/2014/main" id="{C70262C8-E2A7-44EC-AD75-090B288A47F6}"/>
                </a:ext>
              </a:extLst>
            </p:cNvPr>
            <p:cNvSpPr txBox="1"/>
            <p:nvPr/>
          </p:nvSpPr>
          <p:spPr>
            <a:xfrm>
              <a:off x="567729" y="2363355"/>
              <a:ext cx="8044594" cy="646331"/>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1200" dirty="0">
                  <a:solidFill>
                    <a:srgbClr val="000000"/>
                  </a:solidFill>
                  <a:latin typeface="Century Gothic" panose="020B0502020202020204" pitchFamily="34" charset="0"/>
                </a:rPr>
                <a:t>Upper Landside Anchorage Pin – Movement is anchorage assembly/limits ability to swing gate</a:t>
              </a:r>
            </a:p>
            <a:p>
              <a:pPr marL="214313" indent="-214313" defTabSz="685800" fontAlgn="auto">
                <a:spcBef>
                  <a:spcPts val="0"/>
                </a:spcBef>
                <a:spcAft>
                  <a:spcPts val="0"/>
                </a:spcAft>
                <a:buFont typeface="Arial" panose="020B0604020202020204" pitchFamily="34" charset="0"/>
                <a:buChar char="•"/>
              </a:pPr>
              <a:r>
                <a:rPr lang="en-US" sz="1200" dirty="0">
                  <a:solidFill>
                    <a:srgbClr val="000000"/>
                  </a:solidFill>
                  <a:latin typeface="Century Gothic" panose="020B0502020202020204" pitchFamily="34" charset="0"/>
                </a:rPr>
                <a:t>Only one fill valve and one drain valve operational</a:t>
              </a:r>
            </a:p>
            <a:p>
              <a:pPr marL="214313" indent="-214313" defTabSz="685800" fontAlgn="auto">
                <a:spcBef>
                  <a:spcPts val="0"/>
                </a:spcBef>
                <a:spcAft>
                  <a:spcPts val="0"/>
                </a:spcAft>
                <a:buFont typeface="Arial" panose="020B0604020202020204" pitchFamily="34" charset="0"/>
                <a:buChar char="•"/>
              </a:pPr>
              <a:endParaRPr lang="en-US" sz="1200" dirty="0">
                <a:solidFill>
                  <a:srgbClr val="000000"/>
                </a:solidFill>
                <a:latin typeface="Century Gothic" panose="020B0502020202020204" pitchFamily="34" charset="0"/>
              </a:endParaRPr>
            </a:p>
          </p:txBody>
        </p:sp>
        <p:sp>
          <p:nvSpPr>
            <p:cNvPr id="16" name="TextBox 15">
              <a:extLst>
                <a:ext uri="{FF2B5EF4-FFF2-40B4-BE49-F238E27FC236}">
                  <a16:creationId xmlns:a16="http://schemas.microsoft.com/office/drawing/2014/main" id="{DF79A9DF-D349-4326-A44A-596A0BA16D0A}"/>
                </a:ext>
              </a:extLst>
            </p:cNvPr>
            <p:cNvSpPr txBox="1"/>
            <p:nvPr/>
          </p:nvSpPr>
          <p:spPr>
            <a:xfrm>
              <a:off x="590982" y="3332604"/>
              <a:ext cx="8044594" cy="646331"/>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1200" dirty="0">
                  <a:solidFill>
                    <a:srgbClr val="000000"/>
                  </a:solidFill>
                  <a:latin typeface="Century Gothic" panose="020B0502020202020204" pitchFamily="34" charset="0"/>
                </a:rPr>
                <a:t>Chamber silted in at lower gates limits opening width the 42 ft.</a:t>
              </a:r>
            </a:p>
            <a:p>
              <a:pPr marL="214313" indent="-214313" defTabSz="685800" fontAlgn="auto">
                <a:spcBef>
                  <a:spcPts val="0"/>
                </a:spcBef>
                <a:spcAft>
                  <a:spcPts val="0"/>
                </a:spcAft>
                <a:buFont typeface="Arial" panose="020B0604020202020204" pitchFamily="34" charset="0"/>
                <a:buChar char="•"/>
              </a:pPr>
              <a:r>
                <a:rPr lang="en-US" sz="1200" dirty="0">
                  <a:solidFill>
                    <a:srgbClr val="000000"/>
                  </a:solidFill>
                  <a:latin typeface="Century Gothic" panose="020B0502020202020204" pitchFamily="34" charset="0"/>
                </a:rPr>
                <a:t>Chamber silted in at upper gates limits draft of vessel when chamber lowered</a:t>
              </a:r>
            </a:p>
            <a:p>
              <a:pPr marL="214313" indent="-214313" defTabSz="685800" fontAlgn="auto">
                <a:spcBef>
                  <a:spcPts val="0"/>
                </a:spcBef>
                <a:spcAft>
                  <a:spcPts val="0"/>
                </a:spcAft>
                <a:buFont typeface="Arial" panose="020B0604020202020204" pitchFamily="34" charset="0"/>
                <a:buChar char="•"/>
              </a:pPr>
              <a:endParaRPr lang="en-US" sz="1200" dirty="0">
                <a:solidFill>
                  <a:srgbClr val="000000"/>
                </a:solidFill>
                <a:latin typeface="Century Gothic" panose="020B0502020202020204" pitchFamily="34" charset="0"/>
              </a:endParaRPr>
            </a:p>
          </p:txBody>
        </p:sp>
        <p:sp>
          <p:nvSpPr>
            <p:cNvPr id="18" name="TextBox 17">
              <a:extLst>
                <a:ext uri="{FF2B5EF4-FFF2-40B4-BE49-F238E27FC236}">
                  <a16:creationId xmlns:a16="http://schemas.microsoft.com/office/drawing/2014/main" id="{A3B7B348-EC65-4512-B14F-301E15E11486}"/>
                </a:ext>
              </a:extLst>
            </p:cNvPr>
            <p:cNvSpPr txBox="1"/>
            <p:nvPr/>
          </p:nvSpPr>
          <p:spPr>
            <a:xfrm>
              <a:off x="600174" y="4259179"/>
              <a:ext cx="8044594" cy="646331"/>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1200" dirty="0">
                  <a:solidFill>
                    <a:srgbClr val="000000"/>
                  </a:solidFill>
                  <a:latin typeface="Century Gothic" panose="020B0502020202020204" pitchFamily="34" charset="0"/>
                </a:rPr>
                <a:t>Major concerns with swinging lower gate – banging noises and difficulty getting proper miter</a:t>
              </a:r>
            </a:p>
            <a:p>
              <a:pPr marL="214313" indent="-214313" defTabSz="685800" fontAlgn="auto">
                <a:spcBef>
                  <a:spcPts val="0"/>
                </a:spcBef>
                <a:spcAft>
                  <a:spcPts val="0"/>
                </a:spcAft>
                <a:buFont typeface="Arial" panose="020B0604020202020204" pitchFamily="34" charset="0"/>
                <a:buChar char="•"/>
              </a:pPr>
              <a:r>
                <a:rPr lang="en-US" sz="1200" dirty="0">
                  <a:solidFill>
                    <a:srgbClr val="000000"/>
                  </a:solidFill>
                  <a:latin typeface="Century Gothic" panose="020B0502020202020204" pitchFamily="34" charset="0"/>
                </a:rPr>
                <a:t>High lift lock (84’) safety concerns with locking vessels. Engineering support required for each lockage</a:t>
              </a:r>
            </a:p>
            <a:p>
              <a:pPr marL="214313" indent="-214313" defTabSz="685800" fontAlgn="auto">
                <a:spcBef>
                  <a:spcPts val="0"/>
                </a:spcBef>
                <a:spcAft>
                  <a:spcPts val="0"/>
                </a:spcAft>
                <a:buFont typeface="Arial" panose="020B0604020202020204" pitchFamily="34" charset="0"/>
                <a:buChar char="•"/>
              </a:pPr>
              <a:endParaRPr lang="en-US" sz="1200" dirty="0">
                <a:solidFill>
                  <a:srgbClr val="000000"/>
                </a:solidFill>
                <a:latin typeface="Century Gothic" panose="020B0502020202020204" pitchFamily="34" charset="0"/>
              </a:endParaRPr>
            </a:p>
          </p:txBody>
        </p:sp>
        <p:sp>
          <p:nvSpPr>
            <p:cNvPr id="19" name="TextBox 18">
              <a:extLst>
                <a:ext uri="{FF2B5EF4-FFF2-40B4-BE49-F238E27FC236}">
                  <a16:creationId xmlns:a16="http://schemas.microsoft.com/office/drawing/2014/main" id="{55EA30C1-A385-4751-9025-5C145BCED20F}"/>
                </a:ext>
              </a:extLst>
            </p:cNvPr>
            <p:cNvSpPr txBox="1"/>
            <p:nvPr/>
          </p:nvSpPr>
          <p:spPr>
            <a:xfrm>
              <a:off x="543244" y="5272502"/>
              <a:ext cx="9004182" cy="461665"/>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1200" dirty="0">
                  <a:solidFill>
                    <a:srgbClr val="000000"/>
                  </a:solidFill>
                  <a:latin typeface="Century Gothic" panose="020B0502020202020204" pitchFamily="34" charset="0"/>
                </a:rPr>
                <a:t>Apalachicola River - Mile 4.5 shifting channel hard to raise lake level, Blountstown, Chipola, &amp; Wewahitchka</a:t>
              </a:r>
            </a:p>
            <a:p>
              <a:pPr marL="214313" indent="-214313" defTabSz="685800" fontAlgn="auto">
                <a:spcBef>
                  <a:spcPts val="0"/>
                </a:spcBef>
                <a:spcAft>
                  <a:spcPts val="0"/>
                </a:spcAft>
                <a:buFont typeface="Arial" panose="020B0604020202020204" pitchFamily="34" charset="0"/>
                <a:buChar char="•"/>
              </a:pPr>
              <a:r>
                <a:rPr lang="en-US" sz="1200" dirty="0">
                  <a:solidFill>
                    <a:srgbClr val="000000"/>
                  </a:solidFill>
                  <a:latin typeface="Century Gothic" panose="020B0502020202020204" pitchFamily="34" charset="0"/>
                </a:rPr>
                <a:t>Chattahoochee River – Lower approach to GW Andrews shoaling </a:t>
              </a:r>
            </a:p>
          </p:txBody>
        </p:sp>
      </p:grpSp>
    </p:spTree>
    <p:extLst>
      <p:ext uri="{BB962C8B-B14F-4D97-AF65-F5344CB8AC3E}">
        <p14:creationId xmlns:p14="http://schemas.microsoft.com/office/powerpoint/2010/main" val="302144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defTabSz="685800" fontAlgn="auto">
              <a:spcBef>
                <a:spcPts val="0"/>
              </a:spcBef>
              <a:spcAft>
                <a:spcPts val="0"/>
              </a:spcAft>
              <a:defRPr/>
            </a:pPr>
            <a:fld id="{80DD7862-628A-4EC2-9AFF-4F23903537D2}" type="slidenum">
              <a:rPr lang="en-US">
                <a:latin typeface="Arial"/>
              </a:rPr>
              <a:pPr defTabSz="685800" fontAlgn="auto">
                <a:spcBef>
                  <a:spcPts val="0"/>
                </a:spcBef>
                <a:spcAft>
                  <a:spcPts val="0"/>
                </a:spcAft>
                <a:defRPr/>
              </a:pPr>
              <a:t>12</a:t>
            </a:fld>
            <a:endParaRPr lang="en-US" dirty="0">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70" y="1028701"/>
            <a:ext cx="2005770" cy="4844707"/>
          </a:xfrm>
          <a:prstGeom prst="roundRect">
            <a:avLst>
              <a:gd name="adj" fmla="val 16667"/>
            </a:avLst>
          </a:prstGeom>
          <a:ln>
            <a:noFill/>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867" y="1219639"/>
            <a:ext cx="6811357" cy="4604861"/>
          </a:xfrm>
          <a:prstGeom prst="rect">
            <a:avLst/>
          </a:prstGeom>
          <a:ln w="28575">
            <a:solidFill>
              <a:srgbClr val="FFFF00"/>
            </a:solidFill>
          </a:ln>
        </p:spPr>
      </p:pic>
      <p:cxnSp>
        <p:nvCxnSpPr>
          <p:cNvPr id="6" name="Straight Connector 5"/>
          <p:cNvCxnSpPr/>
          <p:nvPr/>
        </p:nvCxnSpPr>
        <p:spPr>
          <a:xfrm>
            <a:off x="1431525" y="2168926"/>
            <a:ext cx="519343" cy="135314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65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defTabSz="685800" fontAlgn="auto">
              <a:spcBef>
                <a:spcPts val="0"/>
              </a:spcBef>
              <a:spcAft>
                <a:spcPts val="0"/>
              </a:spcAft>
              <a:defRPr/>
            </a:pPr>
            <a:fld id="{80DD7862-628A-4EC2-9AFF-4F23903537D2}" type="slidenum">
              <a:rPr lang="en-US">
                <a:latin typeface="Arial"/>
              </a:rPr>
              <a:pPr defTabSz="685800" fontAlgn="auto">
                <a:spcBef>
                  <a:spcPts val="0"/>
                </a:spcBef>
                <a:spcAft>
                  <a:spcPts val="0"/>
                </a:spcAft>
                <a:defRPr/>
              </a:pPr>
              <a:t>13</a:t>
            </a:fld>
            <a:endParaRPr lang="en-US" dirty="0">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70" y="1028701"/>
            <a:ext cx="2005770" cy="4844707"/>
          </a:xfrm>
          <a:prstGeom prst="roundRect">
            <a:avLst>
              <a:gd name="adj" fmla="val 16667"/>
            </a:avLst>
          </a:prstGeom>
          <a:ln>
            <a:noFill/>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7476" y="1218888"/>
            <a:ext cx="6806953" cy="4601749"/>
          </a:xfrm>
          <a:prstGeom prst="rect">
            <a:avLst/>
          </a:prstGeom>
          <a:ln w="28575">
            <a:solidFill>
              <a:srgbClr val="FFFF00"/>
            </a:solidFill>
          </a:ln>
        </p:spPr>
      </p:pic>
      <p:cxnSp>
        <p:nvCxnSpPr>
          <p:cNvPr id="6" name="Straight Connector 5"/>
          <p:cNvCxnSpPr>
            <a:endCxn id="2" idx="1"/>
          </p:cNvCxnSpPr>
          <p:nvPr/>
        </p:nvCxnSpPr>
        <p:spPr>
          <a:xfrm flipV="1">
            <a:off x="785674" y="3519763"/>
            <a:ext cx="1211802" cy="20719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889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defTabSz="685800" fontAlgn="auto">
              <a:spcBef>
                <a:spcPts val="0"/>
              </a:spcBef>
              <a:spcAft>
                <a:spcPts val="0"/>
              </a:spcAft>
              <a:defRPr/>
            </a:pPr>
            <a:fld id="{80DD7862-628A-4EC2-9AFF-4F23903537D2}" type="slidenum">
              <a:rPr lang="en-US">
                <a:latin typeface="Arial"/>
              </a:rPr>
              <a:pPr defTabSz="685800" fontAlgn="auto">
                <a:spcBef>
                  <a:spcPts val="0"/>
                </a:spcBef>
                <a:spcAft>
                  <a:spcPts val="0"/>
                </a:spcAft>
                <a:defRPr/>
              </a:pPr>
              <a:t>14</a:t>
            </a:fld>
            <a:endParaRPr lang="en-US" dirty="0">
              <a:latin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70" y="1028701"/>
            <a:ext cx="2005770" cy="4844707"/>
          </a:xfrm>
          <a:prstGeom prst="roundRect">
            <a:avLst>
              <a:gd name="adj" fmla="val 16667"/>
            </a:avLst>
          </a:prstGeom>
          <a:ln>
            <a:noFill/>
          </a:ln>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52" r="1250" b="943"/>
          <a:stretch/>
        </p:blipFill>
        <p:spPr>
          <a:xfrm>
            <a:off x="1751234" y="1302544"/>
            <a:ext cx="7150850" cy="4528421"/>
          </a:xfrm>
          <a:prstGeom prst="rect">
            <a:avLst/>
          </a:prstGeom>
          <a:ln w="28575">
            <a:solidFill>
              <a:srgbClr val="FFFF00"/>
            </a:solidFill>
          </a:ln>
        </p:spPr>
      </p:pic>
      <p:cxnSp>
        <p:nvCxnSpPr>
          <p:cNvPr id="6" name="Straight Connector 5"/>
          <p:cNvCxnSpPr>
            <a:endCxn id="4" idx="1"/>
          </p:cNvCxnSpPr>
          <p:nvPr/>
        </p:nvCxnSpPr>
        <p:spPr>
          <a:xfrm flipV="1">
            <a:off x="798991" y="3566755"/>
            <a:ext cx="952244" cy="36660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899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25" name="Oval 24">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35" name="Straight Connector 3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Content Placeholder 3">
            <a:extLst>
              <a:ext uri="{FF2B5EF4-FFF2-40B4-BE49-F238E27FC236}">
                <a16:creationId xmlns:a16="http://schemas.microsoft.com/office/drawing/2014/main" id="{ADA3E9A5-8AF9-4644-B360-D9C967560290}"/>
              </a:ext>
            </a:extLst>
          </p:cNvPr>
          <p:cNvPicPr>
            <a:picLocks noChangeAspect="1"/>
          </p:cNvPicPr>
          <p:nvPr/>
        </p:nvPicPr>
        <p:blipFill rotWithShape="1">
          <a:blip r:embed="rId2"/>
          <a:srcRect l="23735" t="12330" r="2" b="13573"/>
          <a:stretch/>
        </p:blipFill>
        <p:spPr>
          <a:xfrm>
            <a:off x="2530871" y="268908"/>
            <a:ext cx="6206594" cy="3391948"/>
          </a:xfrm>
          <a:prstGeom prst="rect">
            <a:avLst/>
          </a:prstGeom>
        </p:spPr>
      </p:pic>
      <p:grpSp>
        <p:nvGrpSpPr>
          <p:cNvPr id="40" name="Group 3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41" name="Straight Connector 4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9" name="Straight Connector 48">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0C83B58-DF94-4687-8F79-7B9B241FC1AD}"/>
              </a:ext>
            </a:extLst>
          </p:cNvPr>
          <p:cNvSpPr>
            <a:spLocks noGrp="1"/>
          </p:cNvSpPr>
          <p:nvPr>
            <p:ph type="title"/>
          </p:nvPr>
        </p:nvSpPr>
        <p:spPr>
          <a:xfrm>
            <a:off x="5464539" y="678575"/>
            <a:ext cx="3426795" cy="952168"/>
          </a:xfrm>
          <a:noFill/>
        </p:spPr>
        <p:txBody>
          <a:bodyPr anchor="t">
            <a:normAutofit/>
          </a:bodyPr>
          <a:lstStyle/>
          <a:p>
            <a:pPr algn="l"/>
            <a:r>
              <a:rPr lang="en-US" sz="4200" dirty="0">
                <a:solidFill>
                  <a:schemeClr val="bg1"/>
                </a:solidFill>
              </a:rPr>
              <a:t>Corley Slough</a:t>
            </a:r>
          </a:p>
        </p:txBody>
      </p:sp>
      <p:sp>
        <p:nvSpPr>
          <p:cNvPr id="8" name="Content Placeholder 7">
            <a:extLst>
              <a:ext uri="{FF2B5EF4-FFF2-40B4-BE49-F238E27FC236}">
                <a16:creationId xmlns:a16="http://schemas.microsoft.com/office/drawing/2014/main" id="{AA944788-1C02-48C8-A1DF-2986D0627526}"/>
              </a:ext>
            </a:extLst>
          </p:cNvPr>
          <p:cNvSpPr>
            <a:spLocks noGrp="1"/>
          </p:cNvSpPr>
          <p:nvPr>
            <p:ph idx="1"/>
          </p:nvPr>
        </p:nvSpPr>
        <p:spPr>
          <a:xfrm>
            <a:off x="3633756" y="4012393"/>
            <a:ext cx="4976807" cy="2129599"/>
          </a:xfrm>
          <a:noFill/>
        </p:spPr>
        <p:txBody>
          <a:bodyPr anchor="t">
            <a:normAutofit/>
          </a:bodyPr>
          <a:lstStyle/>
          <a:p>
            <a:r>
              <a:rPr lang="en-US" sz="1600" dirty="0">
                <a:solidFill>
                  <a:schemeClr val="bg1"/>
                </a:solidFill>
              </a:rPr>
              <a:t>Site 39 (Liberty Co) is 14.8 acres and 300,000 cu yds</a:t>
            </a:r>
          </a:p>
          <a:p>
            <a:r>
              <a:rPr lang="en-US" sz="1600" dirty="0">
                <a:solidFill>
                  <a:schemeClr val="bg1"/>
                </a:solidFill>
              </a:rPr>
              <a:t>Site 40 (Gulf Co) is 9.7 acres and 500,000 cu yds</a:t>
            </a:r>
          </a:p>
          <a:p>
            <a:r>
              <a:rPr lang="en-US" sz="1600" dirty="0">
                <a:solidFill>
                  <a:schemeClr val="bg1"/>
                </a:solidFill>
              </a:rPr>
              <a:t>Mineral Manufacturing Co is willing to remove the materials</a:t>
            </a:r>
          </a:p>
          <a:p>
            <a:r>
              <a:rPr lang="en-US" sz="1600" dirty="0">
                <a:solidFill>
                  <a:schemeClr val="bg1"/>
                </a:solidFill>
              </a:rPr>
              <a:t>One of many possible locations for material removal and restoration of native trees and grasses</a:t>
            </a:r>
          </a:p>
          <a:p>
            <a:endParaRPr lang="en-US" sz="1600" dirty="0">
              <a:solidFill>
                <a:schemeClr val="bg1"/>
              </a:solidFill>
            </a:endParaRPr>
          </a:p>
        </p:txBody>
      </p:sp>
      <p:pic>
        <p:nvPicPr>
          <p:cNvPr id="6" name="Picture 5">
            <a:extLst>
              <a:ext uri="{FF2B5EF4-FFF2-40B4-BE49-F238E27FC236}">
                <a16:creationId xmlns:a16="http://schemas.microsoft.com/office/drawing/2014/main" id="{5B6D2A8A-889C-4065-982F-664EE42D288D}"/>
              </a:ext>
            </a:extLst>
          </p:cNvPr>
          <p:cNvPicPr>
            <a:picLocks noChangeAspect="1"/>
          </p:cNvPicPr>
          <p:nvPr/>
        </p:nvPicPr>
        <p:blipFill>
          <a:blip r:embed="rId3"/>
          <a:stretch>
            <a:fillRect/>
          </a:stretch>
        </p:blipFill>
        <p:spPr>
          <a:xfrm>
            <a:off x="98544" y="1908448"/>
            <a:ext cx="3222324" cy="4296431"/>
          </a:xfrm>
          <a:prstGeom prst="rect">
            <a:avLst/>
          </a:prstGeom>
        </p:spPr>
      </p:pic>
      <p:cxnSp>
        <p:nvCxnSpPr>
          <p:cNvPr id="9" name="Straight Arrow Connector 8">
            <a:extLst>
              <a:ext uri="{FF2B5EF4-FFF2-40B4-BE49-F238E27FC236}">
                <a16:creationId xmlns:a16="http://schemas.microsoft.com/office/drawing/2014/main" id="{8A1CA923-C3FA-41B1-9D04-61A3506E56C7}"/>
              </a:ext>
            </a:extLst>
          </p:cNvPr>
          <p:cNvCxnSpPr>
            <a:cxnSpLocks/>
          </p:cNvCxnSpPr>
          <p:nvPr/>
        </p:nvCxnSpPr>
        <p:spPr>
          <a:xfrm flipV="1">
            <a:off x="1828800" y="1447800"/>
            <a:ext cx="2438400" cy="2213058"/>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47907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3" descr="NWF_background2">
            <a:extLst>
              <a:ext uri="{FF2B5EF4-FFF2-40B4-BE49-F238E27FC236}">
                <a16:creationId xmlns:a16="http://schemas.microsoft.com/office/drawing/2014/main" id="{A9C9556D-8E58-4269-85E8-758C2E11C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6">
            <a:extLst>
              <a:ext uri="{FF2B5EF4-FFF2-40B4-BE49-F238E27FC236}">
                <a16:creationId xmlns:a16="http://schemas.microsoft.com/office/drawing/2014/main" id="{A3CE2AE5-1A58-46EB-88FA-8CAD6DD73FAB}"/>
              </a:ext>
            </a:extLst>
          </p:cNvPr>
          <p:cNvSpPr txBox="1">
            <a:spLocks noChangeArrowheads="1"/>
          </p:cNvSpPr>
          <p:nvPr/>
        </p:nvSpPr>
        <p:spPr bwMode="auto">
          <a:xfrm>
            <a:off x="533400" y="395288"/>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Gill Sans MT" panose="020B0502020104020203" pitchFamily="34" charset="0"/>
                <a:ea typeface="ＭＳ Ｐゴシック" panose="020B0600070205080204" pitchFamily="34" charset="-128"/>
                <a:cs typeface="+mn-cs"/>
              </a:rPr>
              <a:t>Advantages of Inland Waterways Transport: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Gill Sans MT" panose="020B0502020104020203" pitchFamily="34"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CC00"/>
                </a:solidFill>
                <a:effectLst/>
                <a:uLnTx/>
                <a:uFillTx/>
                <a:latin typeface="Gill Sans MT" panose="020B0502020104020203" pitchFamily="34" charset="0"/>
                <a:ea typeface="ＭＳ Ｐゴシック" panose="020B0600070205080204" pitchFamily="34" charset="-128"/>
                <a:cs typeface="+mn-cs"/>
              </a:rPr>
              <a:t>Easing Rail and Highway Congestion in Our Communities</a:t>
            </a:r>
          </a:p>
        </p:txBody>
      </p:sp>
      <p:sp>
        <p:nvSpPr>
          <p:cNvPr id="32772" name="Line 42">
            <a:extLst>
              <a:ext uri="{FF2B5EF4-FFF2-40B4-BE49-F238E27FC236}">
                <a16:creationId xmlns:a16="http://schemas.microsoft.com/office/drawing/2014/main" id="{DA4DEDAB-77D8-4351-A859-E5BA0E66B31D}"/>
              </a:ext>
            </a:extLst>
          </p:cNvPr>
          <p:cNvSpPr>
            <a:spLocks noChangeShapeType="1"/>
          </p:cNvSpPr>
          <p:nvPr/>
        </p:nvSpPr>
        <p:spPr bwMode="auto">
          <a:xfrm>
            <a:off x="609600" y="685800"/>
            <a:ext cx="8534400" cy="0"/>
          </a:xfrm>
          <a:prstGeom prst="line">
            <a:avLst/>
          </a:prstGeom>
          <a:noFill/>
          <a:ln w="38100">
            <a:solidFill>
              <a:srgbClr val="73963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32773" name="Group 10">
            <a:extLst>
              <a:ext uri="{FF2B5EF4-FFF2-40B4-BE49-F238E27FC236}">
                <a16:creationId xmlns:a16="http://schemas.microsoft.com/office/drawing/2014/main" id="{F0FA29EF-1541-42A6-A91B-7DBDF21AF204}"/>
              </a:ext>
            </a:extLst>
          </p:cNvPr>
          <p:cNvGrpSpPr>
            <a:grpSpLocks/>
          </p:cNvGrpSpPr>
          <p:nvPr/>
        </p:nvGrpSpPr>
        <p:grpSpPr bwMode="auto">
          <a:xfrm>
            <a:off x="1257300" y="1392238"/>
            <a:ext cx="6362700" cy="5065712"/>
            <a:chOff x="1257300" y="1392238"/>
            <a:chExt cx="6362700" cy="5065712"/>
          </a:xfrm>
        </p:grpSpPr>
        <p:grpSp>
          <p:nvGrpSpPr>
            <p:cNvPr id="32774" name="Group 6">
              <a:extLst>
                <a:ext uri="{FF2B5EF4-FFF2-40B4-BE49-F238E27FC236}">
                  <a16:creationId xmlns:a16="http://schemas.microsoft.com/office/drawing/2014/main" id="{873D6DFE-1C23-48B8-B1BB-121191147CE9}"/>
                </a:ext>
              </a:extLst>
            </p:cNvPr>
            <p:cNvGrpSpPr>
              <a:grpSpLocks/>
            </p:cNvGrpSpPr>
            <p:nvPr/>
          </p:nvGrpSpPr>
          <p:grpSpPr bwMode="auto">
            <a:xfrm>
              <a:off x="1257300" y="1392238"/>
              <a:ext cx="6362700" cy="4024312"/>
              <a:chOff x="1257605" y="1391542"/>
              <a:chExt cx="6362395" cy="4025189"/>
            </a:xfrm>
          </p:grpSpPr>
          <p:pic>
            <p:nvPicPr>
              <p:cNvPr id="32778" name="Picture 44" descr="Dry Cargo chart3">
                <a:extLst>
                  <a:ext uri="{FF2B5EF4-FFF2-40B4-BE49-F238E27FC236}">
                    <a16:creationId xmlns:a16="http://schemas.microsoft.com/office/drawing/2014/main" id="{7D322A64-A3AE-4957-BEC0-F667BD731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605" y="1391542"/>
                <a:ext cx="6362395" cy="40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Rectangle 18">
                <a:extLst>
                  <a:ext uri="{FF2B5EF4-FFF2-40B4-BE49-F238E27FC236}">
                    <a16:creationId xmlns:a16="http://schemas.microsoft.com/office/drawing/2014/main" id="{73A4D28A-94FD-4770-8357-6652E106DDA2}"/>
                  </a:ext>
                </a:extLst>
              </p:cNvPr>
              <p:cNvSpPr>
                <a:spLocks noChangeArrowheads="1"/>
              </p:cNvSpPr>
              <p:nvPr/>
            </p:nvSpPr>
            <p:spPr bwMode="auto">
              <a:xfrm>
                <a:off x="5583775" y="2590800"/>
                <a:ext cx="184542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t>One loaded covered hopper barge carries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t>58,333 bushels </a:t>
                </a:r>
                <a:b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br>
                <a: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t>of wheat, enough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t>to make almost </a:t>
                </a:r>
                <a:b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br>
                <a: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t>2.5 million loaves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C58"/>
                    </a:solidFill>
                    <a:effectLst/>
                    <a:uLnTx/>
                    <a:uFillTx/>
                    <a:latin typeface="Gill Sans MT" panose="020B0502020104020203" pitchFamily="34" charset="0"/>
                    <a:ea typeface="ＭＳ Ｐゴシック" panose="020B0600070205080204" pitchFamily="34" charset="-128"/>
                    <a:cs typeface="+mn-cs"/>
                  </a:rPr>
                  <a:t>of bread. </a:t>
                </a:r>
                <a:endParaRPr kumimoji="0" lang="en-US" altLang="en-US" sz="1800" b="0"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endParaRPr>
              </a:p>
            </p:txBody>
          </p:sp>
        </p:grpSp>
        <p:grpSp>
          <p:nvGrpSpPr>
            <p:cNvPr id="32775" name="Group 9">
              <a:extLst>
                <a:ext uri="{FF2B5EF4-FFF2-40B4-BE49-F238E27FC236}">
                  <a16:creationId xmlns:a16="http://schemas.microsoft.com/office/drawing/2014/main" id="{CECFF331-7253-4077-B0AF-80218A52725E}"/>
                </a:ext>
              </a:extLst>
            </p:cNvPr>
            <p:cNvGrpSpPr>
              <a:grpSpLocks/>
            </p:cNvGrpSpPr>
            <p:nvPr/>
          </p:nvGrpSpPr>
          <p:grpSpPr bwMode="auto">
            <a:xfrm>
              <a:off x="1752600" y="1981200"/>
              <a:ext cx="3200400" cy="4476750"/>
              <a:chOff x="1752600" y="1981200"/>
              <a:chExt cx="3200400" cy="4476750"/>
            </a:xfrm>
          </p:grpSpPr>
          <p:sp>
            <p:nvSpPr>
              <p:cNvPr id="32776" name="TextBox 7">
                <a:extLst>
                  <a:ext uri="{FF2B5EF4-FFF2-40B4-BE49-F238E27FC236}">
                    <a16:creationId xmlns:a16="http://schemas.microsoft.com/office/drawing/2014/main" id="{7DAAB757-9AF6-477C-BEF1-7F67BF0F5F99}"/>
                  </a:ext>
                </a:extLst>
              </p:cNvPr>
              <p:cNvSpPr txBox="1">
                <a:spLocks noChangeArrowheads="1"/>
              </p:cNvSpPr>
              <p:nvPr/>
            </p:nvSpPr>
            <p:spPr bwMode="auto">
              <a:xfrm>
                <a:off x="1752600" y="1981200"/>
                <a:ext cx="3200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Units to Carry </a:t>
                </a:r>
                <a:br>
                  <a:rPr kumimoji="0" lang="en-US" altLang="en-US" sz="2200" b="1"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br>
                <a:r>
                  <a:rPr kumimoji="0" lang="en-US" altLang="en-US" sz="2200" b="1"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1,750 Short Tons of Dry Cargo</a:t>
                </a:r>
              </a:p>
            </p:txBody>
          </p:sp>
          <p:sp>
            <p:nvSpPr>
              <p:cNvPr id="32777" name="TextBox 8">
                <a:extLst>
                  <a:ext uri="{FF2B5EF4-FFF2-40B4-BE49-F238E27FC236}">
                    <a16:creationId xmlns:a16="http://schemas.microsoft.com/office/drawing/2014/main" id="{3F18CD39-0F21-4593-A117-48A4FB290905}"/>
                  </a:ext>
                </a:extLst>
              </p:cNvPr>
              <p:cNvSpPr txBox="1">
                <a:spLocks noChangeArrowheads="1"/>
              </p:cNvSpPr>
              <p:nvPr/>
            </p:nvSpPr>
            <p:spPr bwMode="auto">
              <a:xfrm>
                <a:off x="3467100" y="2647950"/>
                <a:ext cx="8763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ts val="6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1 barge</a:t>
                </a:r>
              </a:p>
              <a:p>
                <a:pPr marL="0" marR="0" lvl="0" indent="0" algn="ctr" defTabSz="914400" rtl="0" eaLnBrk="0" fontAlgn="base" latinLnBrk="0" hangingPunct="0">
                  <a:lnSpc>
                    <a:spcPts val="6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16 rail cars</a:t>
                </a:r>
              </a:p>
              <a:p>
                <a:pPr marL="0" marR="0" lvl="0" indent="0" algn="ctr" defTabSz="914400" rtl="0" eaLnBrk="0" fontAlgn="base" latinLnBrk="0" hangingPunct="0">
                  <a:lnSpc>
                    <a:spcPts val="6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70 trucks</a:t>
                </a: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2" descr="NWF_background2">
            <a:extLst>
              <a:ext uri="{FF2B5EF4-FFF2-40B4-BE49-F238E27FC236}">
                <a16:creationId xmlns:a16="http://schemas.microsoft.com/office/drawing/2014/main" id="{2EB08C6E-A855-404B-84D3-8EC74E9F3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7">
            <a:extLst>
              <a:ext uri="{FF2B5EF4-FFF2-40B4-BE49-F238E27FC236}">
                <a16:creationId xmlns:a16="http://schemas.microsoft.com/office/drawing/2014/main" id="{85BB62EC-EC8F-409F-914F-A849F7D10B98}"/>
              </a:ext>
            </a:extLst>
          </p:cNvPr>
          <p:cNvSpPr>
            <a:spLocks noChangeArrowheads="1"/>
          </p:cNvSpPr>
          <p:nvPr/>
        </p:nvSpPr>
        <p:spPr bwMode="auto">
          <a:xfrm>
            <a:off x="1219200" y="1981200"/>
            <a:ext cx="350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rPr>
              <a:t>Transporting freight</a:t>
            </a:r>
            <a:br>
              <a:rPr kumimoji="0" lang="en-US" altLang="en-US" sz="2000" b="1"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rPr>
              <a:t>by water is also the most</a:t>
            </a:r>
            <a:br>
              <a:rPr kumimoji="0" lang="en-US" altLang="en-US" sz="2000" b="1"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rPr>
            </a:br>
            <a:r>
              <a:rPr kumimoji="0" lang="en-US" altLang="en-US" sz="2000" b="1"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rPr>
              <a:t>energy-efficient choice.</a:t>
            </a:r>
            <a:endParaRPr kumimoji="0" lang="en-US" altLang="en-US" sz="2000" b="1" i="0" u="none" strike="noStrike" kern="1200" cap="none" spc="0" normalizeH="0" baseline="0" noProof="0">
              <a:ln>
                <a:noFill/>
              </a:ln>
              <a:solidFill>
                <a:srgbClr val="000000"/>
              </a:solidFill>
              <a:effectLst/>
              <a:uLnTx/>
              <a:uFillTx/>
              <a:latin typeface="Gill Sans MT" panose="020B0502020104020203"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Gill Sans MT" panose="020B0502020104020203" pitchFamily="34" charset="0"/>
                <a:ea typeface="ＭＳ Ｐゴシック" panose="020B0600070205080204" pitchFamily="34" charset="-128"/>
                <a:cs typeface="+mn-cs"/>
              </a:rPr>
              <a:t>Barges can move one ton of cargo 647 miles per gallon of fuel.  A rail car would move the same ton of cargo 477 miles, and a truck only 145 miles.</a:t>
            </a:r>
          </a:p>
        </p:txBody>
      </p:sp>
      <p:sp>
        <p:nvSpPr>
          <p:cNvPr id="38916" name="Text Box 15">
            <a:extLst>
              <a:ext uri="{FF2B5EF4-FFF2-40B4-BE49-F238E27FC236}">
                <a16:creationId xmlns:a16="http://schemas.microsoft.com/office/drawing/2014/main" id="{419E2837-0FCD-4366-8FEC-DBA42E8C0A6F}"/>
              </a:ext>
            </a:extLst>
          </p:cNvPr>
          <p:cNvSpPr txBox="1">
            <a:spLocks noChangeArrowheads="1"/>
          </p:cNvSpPr>
          <p:nvPr/>
        </p:nvSpPr>
        <p:spPr bwMode="auto">
          <a:xfrm>
            <a:off x="533400" y="395288"/>
            <a:ext cx="678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Gill Sans MT" panose="020B0502020104020203" pitchFamily="34" charset="0"/>
                <a:ea typeface="ＭＳ Ｐゴシック" panose="020B0600070205080204" pitchFamily="34" charset="-128"/>
                <a:cs typeface="+mn-cs"/>
              </a:rPr>
              <a:t>Advantages of Inland Waterways Transport: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Gill Sans MT" panose="020B0502020104020203" pitchFamily="34"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CC00"/>
                </a:solidFill>
                <a:effectLst/>
                <a:uLnTx/>
                <a:uFillTx/>
                <a:latin typeface="Gill Sans MT" panose="020B0502020104020203" pitchFamily="34" charset="0"/>
                <a:ea typeface="ＭＳ Ｐゴシック" panose="020B0600070205080204" pitchFamily="34" charset="-128"/>
                <a:cs typeface="+mn-cs"/>
              </a:rPr>
              <a:t>Moving Freight Efficiently Throughout America</a:t>
            </a:r>
          </a:p>
        </p:txBody>
      </p:sp>
      <p:sp>
        <p:nvSpPr>
          <p:cNvPr id="38917" name="Line 21">
            <a:extLst>
              <a:ext uri="{FF2B5EF4-FFF2-40B4-BE49-F238E27FC236}">
                <a16:creationId xmlns:a16="http://schemas.microsoft.com/office/drawing/2014/main" id="{DD137696-00E1-47C4-877D-A961CCD9BD75}"/>
              </a:ext>
            </a:extLst>
          </p:cNvPr>
          <p:cNvSpPr>
            <a:spLocks noChangeShapeType="1"/>
          </p:cNvSpPr>
          <p:nvPr/>
        </p:nvSpPr>
        <p:spPr bwMode="auto">
          <a:xfrm>
            <a:off x="609600" y="685800"/>
            <a:ext cx="8534400" cy="0"/>
          </a:xfrm>
          <a:prstGeom prst="line">
            <a:avLst/>
          </a:prstGeom>
          <a:noFill/>
          <a:ln w="38100">
            <a:solidFill>
              <a:srgbClr val="73963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918" name="Text Box 23">
            <a:extLst>
              <a:ext uri="{FF2B5EF4-FFF2-40B4-BE49-F238E27FC236}">
                <a16:creationId xmlns:a16="http://schemas.microsoft.com/office/drawing/2014/main" id="{97225E3C-BA6A-451B-88E8-706CC446D1C0}"/>
              </a:ext>
            </a:extLst>
          </p:cNvPr>
          <p:cNvSpPr txBox="1">
            <a:spLocks noChangeArrowheads="1"/>
          </p:cNvSpPr>
          <p:nvPr/>
        </p:nvSpPr>
        <p:spPr bwMode="auto">
          <a:xfrm>
            <a:off x="5410200" y="5181600"/>
            <a:ext cx="281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Gill Sans MT Condensed" panose="020B0506020104020203" pitchFamily="34" charset="0"/>
                <a:ea typeface="ＭＳ Ｐゴシック" panose="020B0600070205080204" pitchFamily="34" charset="-128"/>
                <a:cs typeface="+mn-cs"/>
              </a:rPr>
              <a:t>Ton-miles Traveled per Gallon of Fuel</a:t>
            </a:r>
          </a:p>
        </p:txBody>
      </p:sp>
      <p:grpSp>
        <p:nvGrpSpPr>
          <p:cNvPr id="38919" name="Group 10">
            <a:extLst>
              <a:ext uri="{FF2B5EF4-FFF2-40B4-BE49-F238E27FC236}">
                <a16:creationId xmlns:a16="http://schemas.microsoft.com/office/drawing/2014/main" id="{B88238EB-0593-4EE8-A6CB-5C4C4A726F36}"/>
              </a:ext>
            </a:extLst>
          </p:cNvPr>
          <p:cNvGrpSpPr>
            <a:grpSpLocks/>
          </p:cNvGrpSpPr>
          <p:nvPr/>
        </p:nvGrpSpPr>
        <p:grpSpPr bwMode="auto">
          <a:xfrm>
            <a:off x="4900613" y="1828800"/>
            <a:ext cx="3862387" cy="3186113"/>
            <a:chOff x="4900613" y="1828800"/>
            <a:chExt cx="3862387" cy="3186113"/>
          </a:xfrm>
        </p:grpSpPr>
        <p:pic>
          <p:nvPicPr>
            <p:cNvPr id="38920" name="Picture 7">
              <a:extLst>
                <a:ext uri="{FF2B5EF4-FFF2-40B4-BE49-F238E27FC236}">
                  <a16:creationId xmlns:a16="http://schemas.microsoft.com/office/drawing/2014/main" id="{53A895C5-1D7D-4A9C-9549-8F787EEA71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0613" y="1828800"/>
              <a:ext cx="3862387"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7">
              <a:extLst>
                <a:ext uri="{FF2B5EF4-FFF2-40B4-BE49-F238E27FC236}">
                  <a16:creationId xmlns:a16="http://schemas.microsoft.com/office/drawing/2014/main" id="{5940F02E-CE4C-4158-83EC-FBF014CF8158}"/>
                </a:ext>
              </a:extLst>
            </p:cNvPr>
            <p:cNvSpPr txBox="1">
              <a:spLocks noChangeArrowheads="1"/>
            </p:cNvSpPr>
            <p:nvPr/>
          </p:nvSpPr>
          <p:spPr bwMode="auto">
            <a:xfrm>
              <a:off x="7534275" y="2886075"/>
              <a:ext cx="561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647</a:t>
              </a:r>
            </a:p>
          </p:txBody>
        </p:sp>
        <p:sp>
          <p:nvSpPr>
            <p:cNvPr id="38922" name="TextBox 8">
              <a:extLst>
                <a:ext uri="{FF2B5EF4-FFF2-40B4-BE49-F238E27FC236}">
                  <a16:creationId xmlns:a16="http://schemas.microsoft.com/office/drawing/2014/main" id="{C28B1368-D00B-4BB0-822F-4C7957CB85A2}"/>
                </a:ext>
              </a:extLst>
            </p:cNvPr>
            <p:cNvSpPr txBox="1">
              <a:spLocks noChangeArrowheads="1"/>
            </p:cNvSpPr>
            <p:nvPr/>
          </p:nvSpPr>
          <p:spPr bwMode="auto">
            <a:xfrm>
              <a:off x="7010400" y="3609975"/>
              <a:ext cx="561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477</a:t>
              </a:r>
            </a:p>
          </p:txBody>
        </p:sp>
        <p:sp>
          <p:nvSpPr>
            <p:cNvPr id="38923" name="TextBox 9">
              <a:extLst>
                <a:ext uri="{FF2B5EF4-FFF2-40B4-BE49-F238E27FC236}">
                  <a16:creationId xmlns:a16="http://schemas.microsoft.com/office/drawing/2014/main" id="{D211B4AE-619D-415E-80BF-842A41D3D776}"/>
                </a:ext>
              </a:extLst>
            </p:cNvPr>
            <p:cNvSpPr txBox="1">
              <a:spLocks noChangeArrowheads="1"/>
            </p:cNvSpPr>
            <p:nvPr/>
          </p:nvSpPr>
          <p:spPr bwMode="auto">
            <a:xfrm>
              <a:off x="5962650" y="4352925"/>
              <a:ext cx="561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Gill Sans MT Condensed" panose="020B0506020104020203" pitchFamily="34" charset="0"/>
                  <a:ea typeface="ＭＳ Ｐゴシック" panose="020B0600070205080204" pitchFamily="34" charset="-128"/>
                  <a:cs typeface="+mn-cs"/>
                </a:rPr>
                <a:t>145</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2" descr="NWF_background2">
            <a:extLst>
              <a:ext uri="{FF2B5EF4-FFF2-40B4-BE49-F238E27FC236}">
                <a16:creationId xmlns:a16="http://schemas.microsoft.com/office/drawing/2014/main" id="{3184CB90-448F-4F9D-AD37-5DB5C8871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7" descr="smokestacks2">
            <a:extLst>
              <a:ext uri="{FF2B5EF4-FFF2-40B4-BE49-F238E27FC236}">
                <a16:creationId xmlns:a16="http://schemas.microsoft.com/office/drawing/2014/main" id="{BD44D500-A7DA-4287-972E-70BC5AD10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175" y="1290638"/>
            <a:ext cx="423068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7">
            <a:extLst>
              <a:ext uri="{FF2B5EF4-FFF2-40B4-BE49-F238E27FC236}">
                <a16:creationId xmlns:a16="http://schemas.microsoft.com/office/drawing/2014/main" id="{BC2CFDE7-5C41-4CB9-8D6F-728C8A3D93CF}"/>
              </a:ext>
            </a:extLst>
          </p:cNvPr>
          <p:cNvSpPr>
            <a:spLocks noChangeArrowheads="1"/>
          </p:cNvSpPr>
          <p:nvPr/>
        </p:nvSpPr>
        <p:spPr bwMode="auto">
          <a:xfrm>
            <a:off x="1219200" y="1981200"/>
            <a:ext cx="350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a:ln>
                  <a:noFill/>
                </a:ln>
                <a:solidFill>
                  <a:srgbClr val="194965"/>
                </a:solidFill>
                <a:effectLst/>
                <a:uLnTx/>
                <a:uFillTx/>
                <a:latin typeface="Gill Sans MT" panose="020B0502020104020203" pitchFamily="34" charset="0"/>
                <a:ea typeface="ＭＳ Ｐゴシック" panose="020B0600070205080204" pitchFamily="34" charset="-128"/>
                <a:cs typeface="+mn-cs"/>
              </a:rPr>
              <a:t>Barges have the smallest carbon footprint among other transportation modes.</a:t>
            </a:r>
            <a:endParaRPr kumimoji="0" lang="en-US" altLang="en-US" sz="2000" b="1"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anose="020B0600070205080204" pitchFamily="34" charset="-128"/>
                <a:cs typeface="+mn-cs"/>
              </a:rPr>
              <a:t>To move an identical amount of cargo by rail generates 30% more carbon dioxide than by barge, and 10 times more emissions by trucks than by barge.</a:t>
            </a:r>
          </a:p>
        </p:txBody>
      </p:sp>
      <p:sp>
        <p:nvSpPr>
          <p:cNvPr id="40965" name="Text Box 15">
            <a:extLst>
              <a:ext uri="{FF2B5EF4-FFF2-40B4-BE49-F238E27FC236}">
                <a16:creationId xmlns:a16="http://schemas.microsoft.com/office/drawing/2014/main" id="{2EF9F452-24D9-428D-9693-6DBF5FF1B131}"/>
              </a:ext>
            </a:extLst>
          </p:cNvPr>
          <p:cNvSpPr txBox="1">
            <a:spLocks noChangeArrowheads="1"/>
          </p:cNvSpPr>
          <p:nvPr/>
        </p:nvSpPr>
        <p:spPr bwMode="auto">
          <a:xfrm>
            <a:off x="533400" y="395288"/>
            <a:ext cx="678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Gill Sans MT" panose="020B0502020104020203" pitchFamily="34" charset="0"/>
                <a:ea typeface="ＭＳ Ｐゴシック" panose="020B0600070205080204" pitchFamily="34" charset="-128"/>
                <a:cs typeface="+mn-cs"/>
              </a:rPr>
              <a:t>Advantages of Inland Waterways Transport: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Gill Sans MT" panose="020B0502020104020203" pitchFamily="34"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CC00"/>
                </a:solidFill>
                <a:effectLst/>
                <a:uLnTx/>
                <a:uFillTx/>
                <a:latin typeface="Gill Sans MT" panose="020B0502020104020203" pitchFamily="34" charset="0"/>
                <a:ea typeface="ＭＳ Ｐゴシック" panose="020B0600070205080204" pitchFamily="34" charset="-128"/>
                <a:cs typeface="+mn-cs"/>
              </a:rPr>
              <a:t>The Greener Way to Move America’s Cargoes</a:t>
            </a:r>
          </a:p>
        </p:txBody>
      </p:sp>
      <p:sp>
        <p:nvSpPr>
          <p:cNvPr id="40966" name="Line 21">
            <a:extLst>
              <a:ext uri="{FF2B5EF4-FFF2-40B4-BE49-F238E27FC236}">
                <a16:creationId xmlns:a16="http://schemas.microsoft.com/office/drawing/2014/main" id="{6C96D542-9C1D-40FD-8353-A4F61B66093D}"/>
              </a:ext>
            </a:extLst>
          </p:cNvPr>
          <p:cNvSpPr>
            <a:spLocks noChangeShapeType="1"/>
          </p:cNvSpPr>
          <p:nvPr/>
        </p:nvSpPr>
        <p:spPr bwMode="auto">
          <a:xfrm>
            <a:off x="609600" y="685800"/>
            <a:ext cx="8534400" cy="0"/>
          </a:xfrm>
          <a:prstGeom prst="line">
            <a:avLst/>
          </a:prstGeom>
          <a:noFill/>
          <a:ln w="38100">
            <a:solidFill>
              <a:srgbClr val="73963C"/>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BEE4-E5EC-4962-9EDB-7142081D7609}"/>
              </a:ext>
            </a:extLst>
          </p:cNvPr>
          <p:cNvSpPr>
            <a:spLocks noGrp="1"/>
          </p:cNvSpPr>
          <p:nvPr>
            <p:ph type="title"/>
          </p:nvPr>
        </p:nvSpPr>
        <p:spPr/>
        <p:txBody>
          <a:bodyPr/>
          <a:lstStyle/>
          <a:p>
            <a:r>
              <a:rPr lang="en-US" sz="3200" dirty="0"/>
              <a:t>ACF Conclusions and Recommendation</a:t>
            </a:r>
          </a:p>
        </p:txBody>
      </p:sp>
      <p:sp>
        <p:nvSpPr>
          <p:cNvPr id="3" name="Content Placeholder 2">
            <a:extLst>
              <a:ext uri="{FF2B5EF4-FFF2-40B4-BE49-F238E27FC236}">
                <a16:creationId xmlns:a16="http://schemas.microsoft.com/office/drawing/2014/main" id="{4DE109CD-D0E3-4CB3-87ED-0B10DD1607E5}"/>
              </a:ext>
            </a:extLst>
          </p:cNvPr>
          <p:cNvSpPr>
            <a:spLocks noGrp="1"/>
          </p:cNvSpPr>
          <p:nvPr>
            <p:ph idx="1"/>
          </p:nvPr>
        </p:nvSpPr>
        <p:spPr>
          <a:xfrm>
            <a:off x="457200" y="1110676"/>
            <a:ext cx="8229600" cy="3004124"/>
          </a:xfrm>
        </p:spPr>
        <p:txBody>
          <a:bodyPr/>
          <a:lstStyle/>
          <a:p>
            <a:r>
              <a:rPr lang="en-US" sz="1600" dirty="0">
                <a:solidFill>
                  <a:srgbClr val="0000FF"/>
                </a:solidFill>
              </a:rPr>
              <a:t>Full potential for over 3.33 million tons of cargo annually to Gulf ports</a:t>
            </a:r>
          </a:p>
          <a:p>
            <a:r>
              <a:rPr lang="en-US" sz="1600" dirty="0">
                <a:solidFill>
                  <a:srgbClr val="0000FF"/>
                </a:solidFill>
              </a:rPr>
              <a:t>A $136 million repair investment yields over 29,400 jobs and $1.9 billion in total economic output over 10 years.</a:t>
            </a:r>
            <a:r>
              <a:rPr lang="en-US" sz="1600" baseline="30000" dirty="0">
                <a:solidFill>
                  <a:srgbClr val="0000FF"/>
                </a:solidFill>
              </a:rPr>
              <a:t>4</a:t>
            </a:r>
          </a:p>
          <a:p>
            <a:r>
              <a:rPr lang="en-US" sz="1600" dirty="0">
                <a:solidFill>
                  <a:srgbClr val="0000FF"/>
                </a:solidFill>
              </a:rPr>
              <a:t>Florida environmental representatives need to be a part of the conversation as to whether dredging is needed and how dredging might be accomplished</a:t>
            </a:r>
          </a:p>
          <a:p>
            <a:r>
              <a:rPr lang="en-US" sz="1600" dirty="0"/>
              <a:t>Shallow draft vessels are part of the solution</a:t>
            </a:r>
          </a:p>
          <a:p>
            <a:r>
              <a:rPr lang="en-US" sz="1600" dirty="0"/>
              <a:t>The ACF is a crucial infrastructure asset to the nation and should be adequately maintained for ecological concerns, health and safety of downstream residences, industrial users, water supply, recreation, and commercial navigation</a:t>
            </a:r>
          </a:p>
        </p:txBody>
      </p:sp>
      <p:sp>
        <p:nvSpPr>
          <p:cNvPr id="4" name="Slide Number Placeholder 3">
            <a:extLst>
              <a:ext uri="{FF2B5EF4-FFF2-40B4-BE49-F238E27FC236}">
                <a16:creationId xmlns:a16="http://schemas.microsoft.com/office/drawing/2014/main" id="{32177670-5B08-4F7C-A82F-FFE432417948}"/>
              </a:ext>
            </a:extLst>
          </p:cNvPr>
          <p:cNvSpPr>
            <a:spLocks noGrp="1"/>
          </p:cNvSpPr>
          <p:nvPr>
            <p:ph type="sldNum" sz="quarter" idx="10"/>
          </p:nvPr>
        </p:nvSpPr>
        <p:spPr/>
        <p:txBody>
          <a:bodyPr/>
          <a:lstStyle/>
          <a:p>
            <a:pPr>
              <a:defRPr/>
            </a:pPr>
            <a:fld id="{A06BB81B-8601-48C9-9B0C-DBB9FD2C1080}" type="slidenum">
              <a:rPr lang="en-US" smtClean="0"/>
              <a:pPr>
                <a:defRPr/>
              </a:pPr>
              <a:t>19</a:t>
            </a:fld>
            <a:endParaRPr lang="en-US" dirty="0"/>
          </a:p>
        </p:txBody>
      </p:sp>
      <p:sp>
        <p:nvSpPr>
          <p:cNvPr id="5" name="TextBox 4">
            <a:extLst>
              <a:ext uri="{FF2B5EF4-FFF2-40B4-BE49-F238E27FC236}">
                <a16:creationId xmlns:a16="http://schemas.microsoft.com/office/drawing/2014/main" id="{A16B279F-CFF2-4B7F-BCF3-85A4B17F53EA}"/>
              </a:ext>
            </a:extLst>
          </p:cNvPr>
          <p:cNvSpPr txBox="1"/>
          <p:nvPr/>
        </p:nvSpPr>
        <p:spPr>
          <a:xfrm>
            <a:off x="304800" y="4423634"/>
            <a:ext cx="8534400" cy="1569660"/>
          </a:xfrm>
          <a:prstGeom prst="rect">
            <a:avLst/>
          </a:prstGeom>
          <a:noFill/>
        </p:spPr>
        <p:txBody>
          <a:bodyPr wrap="square" rtlCol="0">
            <a:spAutoFit/>
          </a:bodyPr>
          <a:lstStyle/>
          <a:p>
            <a:r>
              <a:rPr lang="en-US" sz="1200" dirty="0"/>
              <a:t>References:</a:t>
            </a:r>
          </a:p>
          <a:p>
            <a:pPr marL="228600" indent="-228600">
              <a:buAutoNum type="arabicPeriod"/>
            </a:pPr>
            <a:r>
              <a:rPr lang="en-US" sz="1200" dirty="0"/>
              <a:t>Fuller, Wynne, 2016, Feb 18, Presentation, Chief of Operations Division, Mobile District, US Army Corps of Engineers.</a:t>
            </a:r>
          </a:p>
          <a:p>
            <a:pPr marL="228600" indent="-228600">
              <a:buAutoNum type="arabicPeriod"/>
            </a:pPr>
            <a:r>
              <a:rPr lang="en-US" sz="1200" dirty="0"/>
              <a:t>Mixon, Phillip PhD., Associate Prof of Economics, 2020, January 7, Economic Impact of the Mid/Lower Apalachicola-Chattahoochee-Flint Waterway.</a:t>
            </a:r>
          </a:p>
          <a:p>
            <a:pPr marL="228600" indent="-228600">
              <a:buAutoNum type="arabicPeriod"/>
            </a:pPr>
            <a:r>
              <a:rPr lang="en-US" sz="1200" dirty="0"/>
              <a:t>Clayton, Philip JD, LLM, 2020, Aug 20, ACF Customer Utilization Survey, unpublished, Eufaula Barbour Co. Chamber of Commerce.</a:t>
            </a:r>
          </a:p>
          <a:p>
            <a:pPr marL="228600" indent="-228600">
              <a:buAutoNum type="arabicPeriod"/>
            </a:pPr>
            <a:r>
              <a:rPr lang="en-US" sz="1200" dirty="0"/>
              <a:t>Deravi, M. Keivan, PhD. Economic Research Services, Inc., August 2021, The Economic Impact of Restoration of Infrastructure on the Lower Apalachicola-Chattahoochee-Flint River Basin.</a:t>
            </a:r>
          </a:p>
        </p:txBody>
      </p:sp>
      <p:sp>
        <p:nvSpPr>
          <p:cNvPr id="7" name="TextBox 6">
            <a:extLst>
              <a:ext uri="{FF2B5EF4-FFF2-40B4-BE49-F238E27FC236}">
                <a16:creationId xmlns:a16="http://schemas.microsoft.com/office/drawing/2014/main" id="{B1872113-DB5A-42FB-9999-936868490692}"/>
              </a:ext>
            </a:extLst>
          </p:cNvPr>
          <p:cNvSpPr txBox="1"/>
          <p:nvPr/>
        </p:nvSpPr>
        <p:spPr>
          <a:xfrm>
            <a:off x="6629400" y="5851589"/>
            <a:ext cx="2971800" cy="1061829"/>
          </a:xfrm>
          <a:prstGeom prst="rect">
            <a:avLst/>
          </a:prstGeom>
          <a:noFill/>
        </p:spPr>
        <p:txBody>
          <a:bodyPr wrap="square" rtlCol="0">
            <a:spAutoFit/>
          </a:bodyPr>
          <a:lstStyle/>
          <a:p>
            <a:r>
              <a:rPr lang="en-US" sz="900" dirty="0"/>
              <a:t>Prepared by:</a:t>
            </a:r>
          </a:p>
          <a:p>
            <a:r>
              <a:rPr lang="en-US" sz="900" dirty="0"/>
              <a:t>Philip W. Clayton, JD, LLM</a:t>
            </a:r>
          </a:p>
          <a:p>
            <a:r>
              <a:rPr lang="en-US" sz="900" dirty="0"/>
              <a:t>Colonel (Ret.)</a:t>
            </a:r>
          </a:p>
          <a:p>
            <a:r>
              <a:rPr lang="en-US" sz="900" dirty="0">
                <a:hlinkClick r:id="rId3"/>
              </a:rPr>
              <a:t>pclayton@eufaulachamber.com</a:t>
            </a:r>
            <a:endParaRPr lang="en-US" sz="900" dirty="0"/>
          </a:p>
          <a:p>
            <a:r>
              <a:rPr lang="en-US" sz="900" dirty="0"/>
              <a:t>334-695-3433</a:t>
            </a:r>
          </a:p>
          <a:p>
            <a:endParaRPr lang="en-US" sz="900" dirty="0"/>
          </a:p>
          <a:p>
            <a:endParaRPr lang="en-US" sz="900" dirty="0"/>
          </a:p>
        </p:txBody>
      </p:sp>
    </p:spTree>
    <p:extLst>
      <p:ext uri="{BB962C8B-B14F-4D97-AF65-F5344CB8AC3E}">
        <p14:creationId xmlns:p14="http://schemas.microsoft.com/office/powerpoint/2010/main" val="127932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a:spLocks noGrp="1"/>
          </p:cNvSpPr>
          <p:nvPr>
            <p:ph type="title"/>
          </p:nvPr>
        </p:nvSpPr>
        <p:spPr>
          <a:xfrm>
            <a:off x="258674" y="118492"/>
            <a:ext cx="8555688" cy="1143000"/>
          </a:xfrm>
        </p:spPr>
        <p:txBody>
          <a:bodyPr>
            <a:normAutofit/>
          </a:bodyPr>
          <a:lstStyle/>
          <a:p>
            <a:pPr algn="l"/>
            <a:r>
              <a:rPr lang="en-US" sz="2800" b="1" dirty="0">
                <a:latin typeface="Calibri" panose="020F0502020204030204" pitchFamily="34" charset="0"/>
                <a:cs typeface="Calibri" panose="020F0502020204030204" pitchFamily="34" charset="0"/>
              </a:rPr>
              <a:t>Waters of the United States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6" y="1253046"/>
            <a:ext cx="8300564" cy="49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659027" y="6286289"/>
            <a:ext cx="435386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mn-cs"/>
              </a:rPr>
              <a:t>http://www.dailymail.co.uk/sciencetech/article-3860062/The-veins-America-Stunning-map-shows-river-basin-US.html</a:t>
            </a:r>
          </a:p>
        </p:txBody>
      </p:sp>
    </p:spTree>
    <p:extLst>
      <p:ext uri="{BB962C8B-B14F-4D97-AF65-F5344CB8AC3E}">
        <p14:creationId xmlns:p14="http://schemas.microsoft.com/office/powerpoint/2010/main" val="124875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3" descr="NWF_background2">
            <a:extLst>
              <a:ext uri="{FF2B5EF4-FFF2-40B4-BE49-F238E27FC236}">
                <a16:creationId xmlns:a16="http://schemas.microsoft.com/office/drawing/2014/main" id="{8084BFC2-3D52-4A6A-AFC5-588A3105C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4E0FE110-33F0-474B-A20B-C88B3410FDE7}"/>
              </a:ext>
            </a:extLst>
          </p:cNvPr>
          <p:cNvSpPr>
            <a:spLocks noGrp="1" noChangeArrowheads="1"/>
          </p:cNvSpPr>
          <p:nvPr>
            <p:ph type="subTitle" idx="1"/>
          </p:nvPr>
        </p:nvSpPr>
        <p:spPr>
          <a:xfrm>
            <a:off x="5181600" y="1676400"/>
            <a:ext cx="3733800" cy="3505200"/>
          </a:xfrm>
        </p:spPr>
        <p:txBody>
          <a:bodyPr/>
          <a:lstStyle/>
          <a:p>
            <a:pPr algn="l" eaLnBrk="1" hangingPunct="1">
              <a:defRPr/>
            </a:pPr>
            <a:r>
              <a:rPr lang="en-US" sz="2000" dirty="0">
                <a:latin typeface="Gill Sans MT" pitchFamily="34" charset="0"/>
              </a:rPr>
              <a:t>Our “inland marine highways” move commerce to and from </a:t>
            </a:r>
            <a:br>
              <a:rPr lang="en-US" sz="2000" dirty="0">
                <a:latin typeface="Gill Sans MT" pitchFamily="34" charset="0"/>
              </a:rPr>
            </a:br>
            <a:r>
              <a:rPr lang="en-US" sz="2000" dirty="0">
                <a:latin typeface="Gill Sans MT" pitchFamily="34" charset="0"/>
              </a:rPr>
              <a:t>38 states throughout the nation’s heartland and Pacific Northwest, serve industrial and agricultural centers, and facilitate imports and exports at gateway ports on the Gulf Coast.</a:t>
            </a:r>
          </a:p>
          <a:p>
            <a:pPr marL="166688" indent="-166688" algn="l" eaLnBrk="1" hangingPunct="1">
              <a:buClr>
                <a:srgbClr val="75983B"/>
              </a:buClr>
              <a:buFont typeface="Times" pitchFamily="1" charset="0"/>
              <a:buChar char="•"/>
              <a:defRPr/>
            </a:pPr>
            <a:r>
              <a:rPr lang="en-US" sz="2000" dirty="0">
                <a:solidFill>
                  <a:srgbClr val="194965"/>
                </a:solidFill>
                <a:latin typeface="Gill Sans MT" pitchFamily="34" charset="0"/>
              </a:rPr>
              <a:t>1</a:t>
            </a:r>
            <a:r>
              <a:rPr lang="en-US" sz="2000" dirty="0">
                <a:solidFill>
                  <a:srgbClr val="335481"/>
                </a:solidFill>
                <a:latin typeface="Gill Sans MT" pitchFamily="34" charset="0"/>
              </a:rPr>
              <a:t>2,000 miles of commercially</a:t>
            </a:r>
            <a:br>
              <a:rPr lang="en-US" sz="2000" dirty="0">
                <a:solidFill>
                  <a:srgbClr val="335481"/>
                </a:solidFill>
                <a:latin typeface="Gill Sans MT" pitchFamily="34" charset="0"/>
              </a:rPr>
            </a:br>
            <a:r>
              <a:rPr lang="en-US" sz="2000" dirty="0">
                <a:solidFill>
                  <a:srgbClr val="335481"/>
                </a:solidFill>
                <a:latin typeface="Gill Sans MT" pitchFamily="34" charset="0"/>
              </a:rPr>
              <a:t>navigable channels</a:t>
            </a:r>
          </a:p>
          <a:p>
            <a:pPr marL="166688" indent="-166688" algn="l" eaLnBrk="1" hangingPunct="1">
              <a:buClr>
                <a:srgbClr val="75983B"/>
              </a:buClr>
              <a:buFont typeface="Times" pitchFamily="1" charset="0"/>
              <a:buChar char="•"/>
              <a:defRPr/>
            </a:pPr>
            <a:r>
              <a:rPr lang="en-US" sz="2000" dirty="0">
                <a:solidFill>
                  <a:srgbClr val="335481"/>
                </a:solidFill>
                <a:latin typeface="Gill Sans MT" pitchFamily="34" charset="0"/>
              </a:rPr>
              <a:t>192 lock sites</a:t>
            </a:r>
            <a:endParaRPr lang="en-US" sz="2000" dirty="0">
              <a:solidFill>
                <a:srgbClr val="679CB9"/>
              </a:solidFill>
              <a:latin typeface="Gill Sans MT" pitchFamily="34" charset="0"/>
            </a:endParaRPr>
          </a:p>
        </p:txBody>
      </p:sp>
      <p:sp>
        <p:nvSpPr>
          <p:cNvPr id="22532" name="Text Box 14">
            <a:extLst>
              <a:ext uri="{FF2B5EF4-FFF2-40B4-BE49-F238E27FC236}">
                <a16:creationId xmlns:a16="http://schemas.microsoft.com/office/drawing/2014/main" id="{AD05A02F-1111-4EDF-9754-06252ECA9C94}"/>
              </a:ext>
            </a:extLst>
          </p:cNvPr>
          <p:cNvSpPr txBox="1">
            <a:spLocks noChangeArrowheads="1"/>
          </p:cNvSpPr>
          <p:nvPr/>
        </p:nvSpPr>
        <p:spPr bwMode="auto">
          <a:xfrm>
            <a:off x="533400" y="395288"/>
            <a:ext cx="784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a:solidFill>
                  <a:schemeClr val="bg1"/>
                </a:solidFill>
                <a:latin typeface="Gill Sans MT" panose="020B0502020104020203" pitchFamily="34" charset="0"/>
              </a:rPr>
              <a:t>America’s Inland Waterways:</a:t>
            </a:r>
          </a:p>
          <a:p>
            <a:pPr>
              <a:spcBef>
                <a:spcPct val="50000"/>
              </a:spcBef>
              <a:buFontTx/>
              <a:buNone/>
            </a:pPr>
            <a:r>
              <a:rPr lang="en-US" altLang="en-US" sz="1600">
                <a:solidFill>
                  <a:schemeClr val="bg1"/>
                </a:solidFill>
                <a:latin typeface="Gill Sans MT" panose="020B0502020104020203" pitchFamily="34" charset="0"/>
              </a:rPr>
              <a:t>	</a:t>
            </a:r>
            <a:r>
              <a:rPr lang="en-US" altLang="en-US" sz="2000" b="1">
                <a:solidFill>
                  <a:srgbClr val="FFCC00"/>
                </a:solidFill>
                <a:latin typeface="Gill Sans MT" panose="020B0502020104020203" pitchFamily="34" charset="0"/>
              </a:rPr>
              <a:t>An “Inland Marine Highway” for Freight Transportation</a:t>
            </a:r>
          </a:p>
        </p:txBody>
      </p:sp>
      <p:sp>
        <p:nvSpPr>
          <p:cNvPr id="22533" name="Line 17">
            <a:extLst>
              <a:ext uri="{FF2B5EF4-FFF2-40B4-BE49-F238E27FC236}">
                <a16:creationId xmlns:a16="http://schemas.microsoft.com/office/drawing/2014/main" id="{9849620E-F361-4930-A783-9E074642E434}"/>
              </a:ext>
            </a:extLst>
          </p:cNvPr>
          <p:cNvSpPr>
            <a:spLocks noChangeShapeType="1"/>
          </p:cNvSpPr>
          <p:nvPr/>
        </p:nvSpPr>
        <p:spPr bwMode="auto">
          <a:xfrm>
            <a:off x="609600" y="685800"/>
            <a:ext cx="8534400" cy="0"/>
          </a:xfrm>
          <a:prstGeom prst="line">
            <a:avLst/>
          </a:prstGeom>
          <a:noFill/>
          <a:ln w="38100">
            <a:solidFill>
              <a:srgbClr val="73963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2534" name="Group 19">
            <a:extLst>
              <a:ext uri="{FF2B5EF4-FFF2-40B4-BE49-F238E27FC236}">
                <a16:creationId xmlns:a16="http://schemas.microsoft.com/office/drawing/2014/main" id="{2460DFF0-8EBE-4857-BAC6-C70CD678E4BF}"/>
              </a:ext>
            </a:extLst>
          </p:cNvPr>
          <p:cNvGrpSpPr>
            <a:grpSpLocks/>
          </p:cNvGrpSpPr>
          <p:nvPr/>
        </p:nvGrpSpPr>
        <p:grpSpPr bwMode="auto">
          <a:xfrm>
            <a:off x="0" y="1295400"/>
            <a:ext cx="5181600" cy="4511675"/>
            <a:chOff x="0" y="1295400"/>
            <a:chExt cx="5181600" cy="4511484"/>
          </a:xfrm>
        </p:grpSpPr>
        <p:pic>
          <p:nvPicPr>
            <p:cNvPr id="22535" name="Picture 16">
              <a:extLst>
                <a:ext uri="{FF2B5EF4-FFF2-40B4-BE49-F238E27FC236}">
                  <a16:creationId xmlns:a16="http://schemas.microsoft.com/office/drawing/2014/main" id="{3BCB397D-5ABA-4A66-8F80-9E308167900B}"/>
                </a:ext>
              </a:extLst>
            </p:cNvPr>
            <p:cNvPicPr>
              <a:picLocks noChangeAspect="1"/>
            </p:cNvPicPr>
            <p:nvPr/>
          </p:nvPicPr>
          <p:blipFill>
            <a:blip r:embed="rId4">
              <a:extLst>
                <a:ext uri="{28A0092B-C50C-407E-A947-70E740481C1C}">
                  <a14:useLocalDpi xmlns:a14="http://schemas.microsoft.com/office/drawing/2010/main" val="0"/>
                </a:ext>
              </a:extLst>
            </a:blip>
            <a:srcRect l="20634" t="1665"/>
            <a:stretch>
              <a:fillRect/>
            </a:stretch>
          </p:blipFill>
          <p:spPr bwMode="auto">
            <a:xfrm>
              <a:off x="0" y="1295400"/>
              <a:ext cx="5181600" cy="45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6">
              <a:extLst>
                <a:ext uri="{FF2B5EF4-FFF2-40B4-BE49-F238E27FC236}">
                  <a16:creationId xmlns:a16="http://schemas.microsoft.com/office/drawing/2014/main" id="{D167FCFD-DB6B-4046-B8DF-46E4E01B5FF1}"/>
                </a:ext>
              </a:extLst>
            </p:cNvPr>
            <p:cNvSpPr txBox="1">
              <a:spLocks noChangeArrowheads="1"/>
            </p:cNvSpPr>
            <p:nvPr/>
          </p:nvSpPr>
          <p:spPr bwMode="auto">
            <a:xfrm>
              <a:off x="3733800" y="2819335"/>
              <a:ext cx="1143000" cy="3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solidFill>
                    <a:srgbClr val="194965"/>
                  </a:solidFill>
                  <a:latin typeface="Gill Sans MT Condensed" panose="020B0506020104020203" pitchFamily="34" charset="0"/>
                </a:rPr>
                <a:t>Pittsburgh</a:t>
              </a:r>
            </a:p>
          </p:txBody>
        </p:sp>
        <p:sp>
          <p:nvSpPr>
            <p:cNvPr id="22537" name="TextBox 7">
              <a:extLst>
                <a:ext uri="{FF2B5EF4-FFF2-40B4-BE49-F238E27FC236}">
                  <a16:creationId xmlns:a16="http://schemas.microsoft.com/office/drawing/2014/main" id="{956B3BE9-6642-43B9-A58D-F749491F00BA}"/>
                </a:ext>
              </a:extLst>
            </p:cNvPr>
            <p:cNvSpPr txBox="1">
              <a:spLocks noChangeArrowheads="1"/>
            </p:cNvSpPr>
            <p:nvPr/>
          </p:nvSpPr>
          <p:spPr bwMode="auto">
            <a:xfrm>
              <a:off x="1905000" y="2100228"/>
              <a:ext cx="930275" cy="66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lnSpc>
                  <a:spcPts val="1500"/>
                </a:lnSpc>
                <a:spcBef>
                  <a:spcPct val="0"/>
                </a:spcBef>
                <a:buFontTx/>
                <a:buNone/>
              </a:pPr>
              <a:r>
                <a:rPr lang="en-US" altLang="en-US" sz="1500">
                  <a:solidFill>
                    <a:srgbClr val="194965"/>
                  </a:solidFill>
                  <a:latin typeface="Gill Sans MT Condensed" panose="020B0506020104020203" pitchFamily="34" charset="0"/>
                </a:rPr>
                <a:t>Minneapolis/</a:t>
              </a:r>
              <a:br>
                <a:rPr lang="en-US" altLang="en-US" sz="1500">
                  <a:solidFill>
                    <a:srgbClr val="194965"/>
                  </a:solidFill>
                  <a:latin typeface="Gill Sans MT Condensed" panose="020B0506020104020203" pitchFamily="34" charset="0"/>
                </a:rPr>
              </a:br>
              <a:r>
                <a:rPr lang="en-US" altLang="en-US" sz="1500">
                  <a:solidFill>
                    <a:srgbClr val="194965"/>
                  </a:solidFill>
                  <a:latin typeface="Gill Sans MT Condensed" panose="020B0506020104020203" pitchFamily="34" charset="0"/>
                </a:rPr>
                <a:t>St. Paul</a:t>
              </a:r>
            </a:p>
          </p:txBody>
        </p:sp>
        <p:sp>
          <p:nvSpPr>
            <p:cNvPr id="22538" name="TextBox 8">
              <a:extLst>
                <a:ext uri="{FF2B5EF4-FFF2-40B4-BE49-F238E27FC236}">
                  <a16:creationId xmlns:a16="http://schemas.microsoft.com/office/drawing/2014/main" id="{E64FAF7E-6B2E-46B6-9B2C-41AA1B1FD11E}"/>
                </a:ext>
              </a:extLst>
            </p:cNvPr>
            <p:cNvSpPr txBox="1">
              <a:spLocks noChangeArrowheads="1"/>
            </p:cNvSpPr>
            <p:nvPr/>
          </p:nvSpPr>
          <p:spPr bwMode="auto">
            <a:xfrm>
              <a:off x="2819400" y="2666942"/>
              <a:ext cx="1143000" cy="32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solidFill>
                    <a:srgbClr val="194965"/>
                  </a:solidFill>
                  <a:latin typeface="Gill Sans MT Condensed" panose="020B0506020104020203" pitchFamily="34" charset="0"/>
                </a:rPr>
                <a:t>Chicago</a:t>
              </a:r>
            </a:p>
          </p:txBody>
        </p:sp>
        <p:sp>
          <p:nvSpPr>
            <p:cNvPr id="22539" name="TextBox 9">
              <a:extLst>
                <a:ext uri="{FF2B5EF4-FFF2-40B4-BE49-F238E27FC236}">
                  <a16:creationId xmlns:a16="http://schemas.microsoft.com/office/drawing/2014/main" id="{A931282B-2CB8-4BC8-8949-3ED8FB21A496}"/>
                </a:ext>
              </a:extLst>
            </p:cNvPr>
            <p:cNvSpPr txBox="1">
              <a:spLocks noChangeArrowheads="1"/>
            </p:cNvSpPr>
            <p:nvPr/>
          </p:nvSpPr>
          <p:spPr bwMode="auto">
            <a:xfrm>
              <a:off x="990600" y="4724255"/>
              <a:ext cx="1143000" cy="32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500">
                  <a:solidFill>
                    <a:srgbClr val="194965"/>
                  </a:solidFill>
                  <a:latin typeface="Gill Sans MT Condensed" panose="020B0506020104020203" pitchFamily="34" charset="0"/>
                </a:rPr>
                <a:t>Houston</a:t>
              </a:r>
            </a:p>
          </p:txBody>
        </p:sp>
        <p:sp>
          <p:nvSpPr>
            <p:cNvPr id="22540" name="TextBox 10">
              <a:extLst>
                <a:ext uri="{FF2B5EF4-FFF2-40B4-BE49-F238E27FC236}">
                  <a16:creationId xmlns:a16="http://schemas.microsoft.com/office/drawing/2014/main" id="{8F286332-C0FA-46D5-B414-48E1394A240B}"/>
                </a:ext>
              </a:extLst>
            </p:cNvPr>
            <p:cNvSpPr txBox="1">
              <a:spLocks noChangeArrowheads="1"/>
            </p:cNvSpPr>
            <p:nvPr/>
          </p:nvSpPr>
          <p:spPr bwMode="auto">
            <a:xfrm>
              <a:off x="2895600" y="4800452"/>
              <a:ext cx="1143000" cy="32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solidFill>
                    <a:srgbClr val="194965"/>
                  </a:solidFill>
                  <a:latin typeface="Gill Sans MT Condensed" panose="020B0506020104020203" pitchFamily="34" charset="0"/>
                </a:rPr>
                <a:t>Mobile</a:t>
              </a:r>
            </a:p>
          </p:txBody>
        </p:sp>
        <p:sp>
          <p:nvSpPr>
            <p:cNvPr id="22541" name="TextBox 11">
              <a:extLst>
                <a:ext uri="{FF2B5EF4-FFF2-40B4-BE49-F238E27FC236}">
                  <a16:creationId xmlns:a16="http://schemas.microsoft.com/office/drawing/2014/main" id="{3765B07F-D938-49DB-B0D6-CCE27171260F}"/>
                </a:ext>
              </a:extLst>
            </p:cNvPr>
            <p:cNvSpPr txBox="1">
              <a:spLocks noChangeArrowheads="1"/>
            </p:cNvSpPr>
            <p:nvPr/>
          </p:nvSpPr>
          <p:spPr bwMode="auto">
            <a:xfrm>
              <a:off x="1524000" y="3638451"/>
              <a:ext cx="533400" cy="54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500">
                  <a:solidFill>
                    <a:srgbClr val="194965"/>
                  </a:solidFill>
                  <a:latin typeface="Gill Sans MT Condensed" panose="020B0506020104020203" pitchFamily="34" charset="0"/>
                </a:rPr>
                <a:t>Tulsa</a:t>
              </a:r>
            </a:p>
          </p:txBody>
        </p:sp>
        <p:sp>
          <p:nvSpPr>
            <p:cNvPr id="22542" name="TextBox 12">
              <a:extLst>
                <a:ext uri="{FF2B5EF4-FFF2-40B4-BE49-F238E27FC236}">
                  <a16:creationId xmlns:a16="http://schemas.microsoft.com/office/drawing/2014/main" id="{B02267D6-F880-4359-AEF7-6DABB9CC4BFA}"/>
                </a:ext>
              </a:extLst>
            </p:cNvPr>
            <p:cNvSpPr txBox="1">
              <a:spLocks noChangeArrowheads="1"/>
            </p:cNvSpPr>
            <p:nvPr/>
          </p:nvSpPr>
          <p:spPr bwMode="auto">
            <a:xfrm>
              <a:off x="2590800" y="5011580"/>
              <a:ext cx="1143000" cy="54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solidFill>
                    <a:srgbClr val="194965"/>
                  </a:solidFill>
                  <a:latin typeface="Gill Sans MT Condensed" panose="020B0506020104020203" pitchFamily="34" charset="0"/>
                </a:rPr>
                <a:t>New Orleans</a:t>
              </a:r>
            </a:p>
          </p:txBody>
        </p:sp>
        <p:sp>
          <p:nvSpPr>
            <p:cNvPr id="22543" name="TextBox 13">
              <a:extLst>
                <a:ext uri="{FF2B5EF4-FFF2-40B4-BE49-F238E27FC236}">
                  <a16:creationId xmlns:a16="http://schemas.microsoft.com/office/drawing/2014/main" id="{1FC11C74-CC79-41EF-A932-6862D5F94E86}"/>
                </a:ext>
              </a:extLst>
            </p:cNvPr>
            <p:cNvSpPr txBox="1">
              <a:spLocks noChangeArrowheads="1"/>
            </p:cNvSpPr>
            <p:nvPr/>
          </p:nvSpPr>
          <p:spPr bwMode="auto">
            <a:xfrm>
              <a:off x="2025650" y="3379699"/>
              <a:ext cx="685800" cy="54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solidFill>
                    <a:srgbClr val="194965"/>
                  </a:solidFill>
                  <a:latin typeface="Gill Sans MT Condensed" panose="020B0506020104020203" pitchFamily="34" charset="0"/>
                </a:rPr>
                <a:t>St. Louis</a:t>
              </a:r>
            </a:p>
          </p:txBody>
        </p:sp>
        <p:sp>
          <p:nvSpPr>
            <p:cNvPr id="22544" name="TextBox 14">
              <a:extLst>
                <a:ext uri="{FF2B5EF4-FFF2-40B4-BE49-F238E27FC236}">
                  <a16:creationId xmlns:a16="http://schemas.microsoft.com/office/drawing/2014/main" id="{19E4B729-990F-4E94-A641-A6EDB97B2F13}"/>
                </a:ext>
              </a:extLst>
            </p:cNvPr>
            <p:cNvSpPr txBox="1">
              <a:spLocks noChangeArrowheads="1"/>
            </p:cNvSpPr>
            <p:nvPr/>
          </p:nvSpPr>
          <p:spPr bwMode="auto">
            <a:xfrm>
              <a:off x="1752600" y="5257632"/>
              <a:ext cx="1143000" cy="54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solidFill>
                    <a:srgbClr val="194965"/>
                  </a:solidFill>
                  <a:latin typeface="Gill Sans MT Condensed" panose="020B0506020104020203" pitchFamily="34" charset="0"/>
                </a:rPr>
                <a:t>Corpus Christi</a:t>
              </a:r>
            </a:p>
          </p:txBody>
        </p:sp>
        <p:sp>
          <p:nvSpPr>
            <p:cNvPr id="22545" name="TextBox 15">
              <a:extLst>
                <a:ext uri="{FF2B5EF4-FFF2-40B4-BE49-F238E27FC236}">
                  <a16:creationId xmlns:a16="http://schemas.microsoft.com/office/drawing/2014/main" id="{9522DC4D-03B6-4560-BCD1-2251CCDAFEFD}"/>
                </a:ext>
              </a:extLst>
            </p:cNvPr>
            <p:cNvSpPr txBox="1">
              <a:spLocks noChangeArrowheads="1"/>
            </p:cNvSpPr>
            <p:nvPr/>
          </p:nvSpPr>
          <p:spPr bwMode="auto">
            <a:xfrm>
              <a:off x="304800" y="2666942"/>
              <a:ext cx="1143000" cy="32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solidFill>
                    <a:srgbClr val="194965"/>
                  </a:solidFill>
                  <a:latin typeface="Gill Sans MT Condensed" panose="020B0506020104020203" pitchFamily="34" charset="0"/>
                </a:rPr>
                <a:t>Portland</a:t>
              </a:r>
            </a:p>
          </p:txBody>
        </p:sp>
      </p:grpSp>
      <p:sp>
        <p:nvSpPr>
          <p:cNvPr id="19" name="TextBox 18">
            <a:extLst>
              <a:ext uri="{FF2B5EF4-FFF2-40B4-BE49-F238E27FC236}">
                <a16:creationId xmlns:a16="http://schemas.microsoft.com/office/drawing/2014/main" id="{1463E97F-BE16-4152-9436-DDFAB7CC7EA7}"/>
              </a:ext>
            </a:extLst>
          </p:cNvPr>
          <p:cNvSpPr txBox="1"/>
          <p:nvPr/>
        </p:nvSpPr>
        <p:spPr>
          <a:xfrm>
            <a:off x="2291964" y="3246322"/>
            <a:ext cx="4583926" cy="369332"/>
          </a:xfrm>
          <a:prstGeom prst="rect">
            <a:avLst/>
          </a:prstGeom>
          <a:noFill/>
        </p:spPr>
        <p:txBody>
          <a:bodyPr wrap="square">
            <a:spAutoFit/>
          </a:bodyPr>
          <a:lstStyle/>
          <a:p>
            <a:r>
              <a:rPr lang="en-US"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A25335-CBD1-4C54-A476-D42191A620D7}"/>
              </a:ext>
            </a:extLst>
          </p:cNvPr>
          <p:cNvSpPr>
            <a:spLocks noGrp="1"/>
          </p:cNvSpPr>
          <p:nvPr>
            <p:ph type="sldNum" sz="quarter" idx="10"/>
          </p:nvPr>
        </p:nvSpPr>
        <p:spPr/>
        <p:txBody>
          <a:bodyPr/>
          <a:lstStyle/>
          <a:p>
            <a:fld id="{3895D011-2308-4147-83B7-7E0F0622D525}" type="slidenum">
              <a:rPr lang="en-US" smtClean="0"/>
              <a:pPr/>
              <a:t>4</a:t>
            </a:fld>
            <a:endParaRPr lang="en-US" dirty="0"/>
          </a:p>
        </p:txBody>
      </p:sp>
      <p:pic>
        <p:nvPicPr>
          <p:cNvPr id="4" name="Picture 3" descr="A picture containing text, map&#10;&#10;Description automatically generated">
            <a:extLst>
              <a:ext uri="{FF2B5EF4-FFF2-40B4-BE49-F238E27FC236}">
                <a16:creationId xmlns:a16="http://schemas.microsoft.com/office/drawing/2014/main" id="{2BBA778B-2D5A-4511-92AF-959DB32AB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
            <a:ext cx="3944567" cy="6096000"/>
          </a:xfrm>
          <a:prstGeom prst="rect">
            <a:avLst/>
          </a:prstGeom>
        </p:spPr>
      </p:pic>
      <p:sp>
        <p:nvSpPr>
          <p:cNvPr id="5" name="TextBox 4">
            <a:extLst>
              <a:ext uri="{FF2B5EF4-FFF2-40B4-BE49-F238E27FC236}">
                <a16:creationId xmlns:a16="http://schemas.microsoft.com/office/drawing/2014/main" id="{57FC6640-E562-4FFB-BB76-76C9606D850F}"/>
              </a:ext>
            </a:extLst>
          </p:cNvPr>
          <p:cNvSpPr txBox="1"/>
          <p:nvPr/>
        </p:nvSpPr>
        <p:spPr>
          <a:xfrm>
            <a:off x="4419600" y="838200"/>
            <a:ext cx="4495800" cy="5355312"/>
          </a:xfrm>
          <a:prstGeom prst="rect">
            <a:avLst/>
          </a:prstGeom>
          <a:noFill/>
        </p:spPr>
        <p:txBody>
          <a:bodyPr wrap="square" rtlCol="0">
            <a:spAutoFit/>
          </a:bodyPr>
          <a:lstStyle/>
          <a:p>
            <a:pPr marL="285750" indent="-285750">
              <a:buFont typeface="Arial" panose="020B0604020202020204" pitchFamily="34" charset="0"/>
              <a:buChar char="•"/>
            </a:pPr>
            <a:r>
              <a:rPr lang="en-US" dirty="0"/>
              <a:t>ACF Drainage basis is 20,355 </a:t>
            </a:r>
            <a:r>
              <a:rPr lang="en-US" dirty="0" err="1"/>
              <a:t>sq</a:t>
            </a:r>
            <a:r>
              <a:rPr lang="en-US" dirty="0"/>
              <a:t> miles</a:t>
            </a:r>
          </a:p>
          <a:p>
            <a:endParaRPr lang="en-US" dirty="0"/>
          </a:p>
          <a:p>
            <a:pPr marL="285750" indent="-285750">
              <a:buFont typeface="Arial" panose="020B0604020202020204" pitchFamily="34" charset="0"/>
              <a:buChar char="•"/>
            </a:pPr>
            <a:r>
              <a:rPr lang="en-US" dirty="0"/>
              <a:t>Avg daily water withdrawal is 1,645 </a:t>
            </a:r>
            <a:r>
              <a:rPr lang="en-US" dirty="0" err="1"/>
              <a:t>Mgal</a:t>
            </a:r>
            <a:r>
              <a:rPr lang="en-US" dirty="0"/>
              <a:t>/d.</a:t>
            </a:r>
          </a:p>
          <a:p>
            <a:pPr marL="742950" lvl="1" indent="-285750">
              <a:buFont typeface="Arial" panose="020B0604020202020204" pitchFamily="34" charset="0"/>
              <a:buChar char="•"/>
            </a:pPr>
            <a:r>
              <a:rPr lang="en-US" dirty="0"/>
              <a:t>65% surface water</a:t>
            </a:r>
          </a:p>
          <a:p>
            <a:pPr marL="742950" lvl="1" indent="-285750">
              <a:buFont typeface="Arial" panose="020B0604020202020204" pitchFamily="34" charset="0"/>
              <a:buChar char="•"/>
            </a:pPr>
            <a:r>
              <a:rPr lang="en-US" dirty="0"/>
              <a:t>35% ground water</a:t>
            </a:r>
          </a:p>
          <a:p>
            <a:pPr marL="742950" lvl="1" indent="-285750">
              <a:buFont typeface="Arial" panose="020B0604020202020204" pitchFamily="34" charset="0"/>
              <a:buChar char="•"/>
            </a:pPr>
            <a:r>
              <a:rPr lang="en-US" dirty="0"/>
              <a:t>75% of withdrawals support agriculture</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ACF </a:t>
            </a:r>
            <a:r>
              <a:rPr lang="en-US" dirty="0">
                <a:solidFill>
                  <a:srgbClr val="0000FF"/>
                </a:solidFill>
              </a:rPr>
              <a:t>economic influence </a:t>
            </a:r>
            <a:r>
              <a:rPr lang="en-US" dirty="0"/>
              <a:t>in the middle Chattahoochee, lower Chattahoochee, lower Flint, and Apalachicola sections:</a:t>
            </a:r>
          </a:p>
          <a:p>
            <a:pPr marL="742950" lvl="1" indent="-285750">
              <a:buFont typeface="Arial" panose="020B0604020202020204" pitchFamily="34" charset="0"/>
              <a:buChar char="•"/>
            </a:pPr>
            <a:r>
              <a:rPr lang="en-US" dirty="0">
                <a:solidFill>
                  <a:srgbClr val="0000FF"/>
                </a:solidFill>
              </a:rPr>
              <a:t>Six Florida counties</a:t>
            </a:r>
          </a:p>
          <a:p>
            <a:pPr marL="742950" lvl="1" indent="-285750">
              <a:buFont typeface="Arial" panose="020B0604020202020204" pitchFamily="34" charset="0"/>
              <a:buChar char="•"/>
            </a:pPr>
            <a:r>
              <a:rPr lang="en-US" dirty="0">
                <a:solidFill>
                  <a:srgbClr val="0000FF"/>
                </a:solidFill>
              </a:rPr>
              <a:t>Eleven Georgia counties</a:t>
            </a:r>
          </a:p>
          <a:p>
            <a:pPr marL="742950" lvl="1" indent="-285750">
              <a:buFont typeface="Arial" panose="020B0604020202020204" pitchFamily="34" charset="0"/>
              <a:buChar char="•"/>
            </a:pPr>
            <a:r>
              <a:rPr lang="en-US" dirty="0">
                <a:solidFill>
                  <a:srgbClr val="0000FF"/>
                </a:solidFill>
              </a:rPr>
              <a:t>Six Alabama counties</a:t>
            </a:r>
          </a:p>
          <a:p>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p>
        </p:txBody>
      </p:sp>
      <p:sp>
        <p:nvSpPr>
          <p:cNvPr id="6" name="TextBox 5">
            <a:extLst>
              <a:ext uri="{FF2B5EF4-FFF2-40B4-BE49-F238E27FC236}">
                <a16:creationId xmlns:a16="http://schemas.microsoft.com/office/drawing/2014/main" id="{1F7D94EC-25D3-490F-AE8F-4C6CEAF038FE}"/>
              </a:ext>
            </a:extLst>
          </p:cNvPr>
          <p:cNvSpPr txBox="1"/>
          <p:nvPr/>
        </p:nvSpPr>
        <p:spPr>
          <a:xfrm>
            <a:off x="4572000" y="228600"/>
            <a:ext cx="4038600" cy="461665"/>
          </a:xfrm>
          <a:prstGeom prst="rect">
            <a:avLst/>
          </a:prstGeom>
          <a:noFill/>
        </p:spPr>
        <p:txBody>
          <a:bodyPr wrap="square" rtlCol="0">
            <a:spAutoFit/>
          </a:bodyPr>
          <a:lstStyle/>
          <a:p>
            <a:pPr algn="ctr"/>
            <a:r>
              <a:rPr lang="en-US" sz="2400" dirty="0"/>
              <a:t>ACF Facts and Figures</a:t>
            </a:r>
            <a:r>
              <a:rPr lang="en-US" sz="2400" baseline="30000" dirty="0"/>
              <a:t>1</a:t>
            </a:r>
          </a:p>
        </p:txBody>
      </p:sp>
    </p:spTree>
    <p:extLst>
      <p:ext uri="{BB962C8B-B14F-4D97-AF65-F5344CB8AC3E}">
        <p14:creationId xmlns:p14="http://schemas.microsoft.com/office/powerpoint/2010/main" val="2615678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40527"/>
            <a:ext cx="8229600" cy="698626"/>
          </a:xfrm>
        </p:spPr>
        <p:txBody>
          <a:bodyPr/>
          <a:lstStyle/>
          <a:p>
            <a:r>
              <a:rPr lang="en-US" sz="3600" dirty="0"/>
              <a:t>ACF Project Information</a:t>
            </a:r>
            <a:br>
              <a:rPr lang="en-US" sz="3600" dirty="0"/>
            </a:br>
            <a:endParaRPr lang="en-US" b="1" u="sng" dirty="0"/>
          </a:p>
        </p:txBody>
      </p:sp>
      <p:sp>
        <p:nvSpPr>
          <p:cNvPr id="4" name="Content Placeholder 3"/>
          <p:cNvSpPr>
            <a:spLocks noGrp="1"/>
          </p:cNvSpPr>
          <p:nvPr>
            <p:ph idx="1"/>
          </p:nvPr>
        </p:nvSpPr>
        <p:spPr>
          <a:xfrm>
            <a:off x="381000" y="1600200"/>
            <a:ext cx="8229600" cy="5898544"/>
          </a:xfrm>
        </p:spPr>
        <p:txBody>
          <a:bodyPr/>
          <a:lstStyle/>
          <a:p>
            <a:pPr marL="0" indent="0">
              <a:buNone/>
            </a:pPr>
            <a:r>
              <a:rPr lang="en-US" sz="1450" b="1" u="sng" dirty="0"/>
              <a:t>Navigation</a:t>
            </a:r>
            <a:endParaRPr lang="en-US" sz="1450" baseline="30000" dirty="0"/>
          </a:p>
          <a:p>
            <a:r>
              <a:rPr lang="en-US" sz="1450" dirty="0">
                <a:solidFill>
                  <a:srgbClr val="0000FF"/>
                </a:solidFill>
              </a:rPr>
              <a:t>~$6.2 B in lock infrastructure sitting unused and unmaintained since 2003</a:t>
            </a:r>
          </a:p>
          <a:p>
            <a:r>
              <a:rPr lang="en-US" sz="1400" dirty="0"/>
              <a:t>290 Miles of 9-feet authorized channel from Gulf Intercostal Waterway (GIWW) to Columbus, GA</a:t>
            </a:r>
          </a:p>
          <a:p>
            <a:r>
              <a:rPr lang="en-US" sz="1450" dirty="0"/>
              <a:t>Dredging of Apalachicola segment (FL) last occurred until 2001</a:t>
            </a:r>
          </a:p>
          <a:p>
            <a:r>
              <a:rPr lang="en-US" sz="1450" dirty="0"/>
              <a:t>US Army Corps of Engineers will </a:t>
            </a:r>
            <a:r>
              <a:rPr lang="en-US" sz="1450" u="sng" dirty="0"/>
              <a:t>not</a:t>
            </a:r>
            <a:r>
              <a:rPr lang="en-US" sz="1450" dirty="0"/>
              <a:t> allocate resources for per  the OMB utilization algorithm</a:t>
            </a:r>
          </a:p>
          <a:p>
            <a:r>
              <a:rPr lang="en-US" sz="1450" dirty="0"/>
              <a:t>US Army Corps of Engineers annual appropriation for Civil Works is </a:t>
            </a:r>
            <a:r>
              <a:rPr lang="en-US" sz="1450" dirty="0">
                <a:solidFill>
                  <a:srgbClr val="0000FF"/>
                </a:solidFill>
              </a:rPr>
              <a:t>~~$8.5 Billion</a:t>
            </a:r>
          </a:p>
          <a:p>
            <a:r>
              <a:rPr lang="en-US" sz="1450" dirty="0"/>
              <a:t>USACE 2020 estimate of </a:t>
            </a:r>
            <a:r>
              <a:rPr lang="en-US" sz="1450" dirty="0">
                <a:solidFill>
                  <a:srgbClr val="0000FF"/>
                </a:solidFill>
              </a:rPr>
              <a:t>$94.2MM </a:t>
            </a:r>
            <a:r>
              <a:rPr lang="en-US" sz="1450" dirty="0"/>
              <a:t>to repair all 3 locks and spillways</a:t>
            </a:r>
          </a:p>
          <a:p>
            <a:r>
              <a:rPr lang="en-US" sz="1450" dirty="0"/>
              <a:t>Estimate includes $43MM to repair spillway gates (Life, health, safety issue)</a:t>
            </a:r>
          </a:p>
          <a:p>
            <a:r>
              <a:rPr lang="en-US" sz="1450" dirty="0"/>
              <a:t>With locks repaired the system is </a:t>
            </a:r>
            <a:r>
              <a:rPr lang="en-US" sz="1450" dirty="0">
                <a:solidFill>
                  <a:srgbClr val="0000FF"/>
                </a:solidFill>
              </a:rPr>
              <a:t>65-70% reliable </a:t>
            </a:r>
            <a:r>
              <a:rPr lang="en-US" sz="1450" dirty="0"/>
              <a:t>most every year (Nov – Aug)</a:t>
            </a:r>
          </a:p>
          <a:p>
            <a:r>
              <a:rPr lang="en-US" sz="1450" dirty="0"/>
              <a:t>Dredging required at Mile Marks 77.8, 40.5, and 36.5 </a:t>
            </a:r>
            <a:r>
              <a:rPr lang="en-US" sz="1450" dirty="0">
                <a:solidFill>
                  <a:srgbClr val="0000FF"/>
                </a:solidFill>
              </a:rPr>
              <a:t>(~~ 9 miles of channel)</a:t>
            </a:r>
          </a:p>
          <a:p>
            <a:r>
              <a:rPr lang="en-US" sz="1450" dirty="0"/>
              <a:t>Dredging improves reliability to </a:t>
            </a:r>
            <a:r>
              <a:rPr lang="en-US" sz="1450" dirty="0">
                <a:solidFill>
                  <a:srgbClr val="0000FF"/>
                </a:solidFill>
              </a:rPr>
              <a:t>90-95%</a:t>
            </a:r>
          </a:p>
          <a:p>
            <a:r>
              <a:rPr lang="en-US" sz="1450" dirty="0"/>
              <a:t>$10M annually needed to keep project at acceptable level of maintenance</a:t>
            </a:r>
          </a:p>
          <a:p>
            <a:endParaRPr lang="en-US" sz="1450" dirty="0">
              <a:solidFill>
                <a:srgbClr val="0000FF"/>
              </a:solidFill>
              <a:highlight>
                <a:srgbClr val="FFFF00"/>
              </a:highlight>
            </a:endParaRPr>
          </a:p>
          <a:p>
            <a:pPr marL="457200" lvl="1" indent="0">
              <a:buNone/>
            </a:pPr>
            <a:endParaRPr lang="en-US" sz="1050" dirty="0"/>
          </a:p>
        </p:txBody>
      </p:sp>
      <p:sp>
        <p:nvSpPr>
          <p:cNvPr id="2" name="Slide Number Placeholder 1"/>
          <p:cNvSpPr>
            <a:spLocks noGrp="1"/>
          </p:cNvSpPr>
          <p:nvPr>
            <p:ph type="sldNum" sz="quarter" idx="10"/>
          </p:nvPr>
        </p:nvSpPr>
        <p:spPr/>
        <p:txBody>
          <a:bodyPr/>
          <a:lstStyle/>
          <a:p>
            <a:fld id="{3895D011-2308-4147-83B7-7E0F0622D525}" type="slidenum">
              <a:rPr lang="en-US" smtClean="0"/>
              <a:pPr/>
              <a:t>5</a:t>
            </a:fld>
            <a:endParaRPr lang="en-US"/>
          </a:p>
        </p:txBody>
      </p:sp>
    </p:spTree>
    <p:extLst>
      <p:ext uri="{BB962C8B-B14F-4D97-AF65-F5344CB8AC3E}">
        <p14:creationId xmlns:p14="http://schemas.microsoft.com/office/powerpoint/2010/main" val="315553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78977"/>
            <a:ext cx="8229600" cy="698626"/>
          </a:xfrm>
        </p:spPr>
        <p:txBody>
          <a:bodyPr/>
          <a:lstStyle/>
          <a:p>
            <a:r>
              <a:rPr lang="en-US" sz="3600" dirty="0"/>
              <a:t>ACF Project Information</a:t>
            </a:r>
            <a:br>
              <a:rPr lang="en-US" sz="3600" dirty="0"/>
            </a:br>
            <a:endParaRPr lang="en-US" b="1" u="sng" dirty="0"/>
          </a:p>
        </p:txBody>
      </p:sp>
      <p:sp>
        <p:nvSpPr>
          <p:cNvPr id="4" name="Content Placeholder 3"/>
          <p:cNvSpPr>
            <a:spLocks noGrp="1"/>
          </p:cNvSpPr>
          <p:nvPr>
            <p:ph idx="1"/>
          </p:nvPr>
        </p:nvSpPr>
        <p:spPr>
          <a:xfrm>
            <a:off x="381000" y="1026952"/>
            <a:ext cx="8229600" cy="5898544"/>
          </a:xfrm>
        </p:spPr>
        <p:txBody>
          <a:bodyPr/>
          <a:lstStyle/>
          <a:p>
            <a:pPr marL="0" indent="0">
              <a:buNone/>
            </a:pPr>
            <a:r>
              <a:rPr lang="en-US" sz="1450" b="1" u="sng" dirty="0"/>
              <a:t>Economics</a:t>
            </a:r>
            <a:r>
              <a:rPr lang="en-US" sz="1450" b="1" u="sng" baseline="30000" dirty="0"/>
              <a:t>2</a:t>
            </a:r>
          </a:p>
          <a:p>
            <a:pPr marL="0" indent="0">
              <a:buNone/>
            </a:pPr>
            <a:endParaRPr lang="en-US" sz="1450" b="1" u="sng" baseline="30000" dirty="0"/>
          </a:p>
          <a:p>
            <a:r>
              <a:rPr lang="en-US" sz="1450" dirty="0"/>
              <a:t>The tri-state region bounding the lower ACF is an economically depressed area</a:t>
            </a:r>
          </a:p>
          <a:p>
            <a:r>
              <a:rPr lang="en-US" sz="1450" dirty="0">
                <a:solidFill>
                  <a:srgbClr val="0000FF"/>
                </a:solidFill>
              </a:rPr>
              <a:t>Poverty rates in the region are nearly twice that of the national average</a:t>
            </a:r>
          </a:p>
          <a:p>
            <a:r>
              <a:rPr lang="en-US" sz="1450" dirty="0"/>
              <a:t>The economic potential of commercial navigation are significant to the region</a:t>
            </a:r>
          </a:p>
          <a:p>
            <a:r>
              <a:rPr lang="en-US" sz="1450" dirty="0"/>
              <a:t>Greatly reduces the wear and tear on existing road infrastructure due to heavy loads</a:t>
            </a:r>
          </a:p>
          <a:p>
            <a:r>
              <a:rPr lang="en-US" sz="1450" u="sng" dirty="0"/>
              <a:t>Current</a:t>
            </a:r>
            <a:r>
              <a:rPr lang="en-US" sz="1450" dirty="0"/>
              <a:t> Industry and Water Supply – tristate $7.1B and 39,000 jobs</a:t>
            </a:r>
          </a:p>
          <a:p>
            <a:r>
              <a:rPr lang="en-US" sz="1450" u="sng" dirty="0"/>
              <a:t>Current </a:t>
            </a:r>
            <a:r>
              <a:rPr lang="en-US" sz="1450" dirty="0"/>
              <a:t>Tourism – tristate $662M and 5,100 jobs</a:t>
            </a:r>
          </a:p>
          <a:p>
            <a:pPr marL="0" indent="0">
              <a:buNone/>
            </a:pPr>
            <a:endParaRPr lang="en-US" sz="1450" dirty="0"/>
          </a:p>
          <a:p>
            <a:r>
              <a:rPr lang="en-US" sz="1450" dirty="0"/>
              <a:t>Commercial Navigation – tristate</a:t>
            </a:r>
            <a:r>
              <a:rPr lang="en-US" sz="1450" baseline="30000" dirty="0"/>
              <a:t>3</a:t>
            </a:r>
          </a:p>
          <a:p>
            <a:pPr lvl="1"/>
            <a:r>
              <a:rPr lang="en-US" sz="1450" dirty="0"/>
              <a:t>Currently </a:t>
            </a:r>
            <a:r>
              <a:rPr lang="en-US" sz="1450" dirty="0">
                <a:solidFill>
                  <a:srgbClr val="0000FF"/>
                </a:solidFill>
              </a:rPr>
              <a:t>27 potential users </a:t>
            </a:r>
            <a:r>
              <a:rPr lang="en-US" sz="1450" dirty="0"/>
              <a:t>identified – includes National Defense, renewable energy (wood pellets and nuclear)</a:t>
            </a:r>
          </a:p>
          <a:p>
            <a:pPr lvl="1"/>
            <a:r>
              <a:rPr lang="en-US" sz="1450" dirty="0"/>
              <a:t>Est. 80-416 barge shipments per year </a:t>
            </a:r>
            <a:r>
              <a:rPr lang="en-US" sz="1450" dirty="0">
                <a:solidFill>
                  <a:srgbClr val="0000FF"/>
                </a:solidFill>
              </a:rPr>
              <a:t>(23,296 truck equivalent loads)</a:t>
            </a:r>
          </a:p>
          <a:p>
            <a:pPr lvl="1"/>
            <a:r>
              <a:rPr lang="en-US" sz="1450" dirty="0"/>
              <a:t>Over 3.33 million tons of cargo annually </a:t>
            </a:r>
          </a:p>
          <a:p>
            <a:pPr marL="457200" lvl="1" indent="0">
              <a:buNone/>
            </a:pPr>
            <a:endParaRPr lang="en-US" sz="1450" dirty="0">
              <a:solidFill>
                <a:srgbClr val="0000FF"/>
              </a:solidFill>
            </a:endParaRPr>
          </a:p>
          <a:p>
            <a:pPr lvl="1"/>
            <a:r>
              <a:rPr lang="en-US" sz="1450" dirty="0">
                <a:solidFill>
                  <a:srgbClr val="0000FF"/>
                </a:solidFill>
              </a:rPr>
              <a:t>Potential for Florida is 2,950 new jobs and $200 million in total economic output</a:t>
            </a:r>
            <a:endParaRPr lang="en-US" sz="1450" dirty="0"/>
          </a:p>
          <a:p>
            <a:pPr marL="457200" lvl="1" indent="0">
              <a:buNone/>
            </a:pPr>
            <a:endParaRPr lang="en-US" sz="1450" dirty="0"/>
          </a:p>
          <a:p>
            <a:pPr lvl="1"/>
            <a:r>
              <a:rPr lang="en-US" sz="1450" dirty="0">
                <a:solidFill>
                  <a:srgbClr val="0000FF"/>
                </a:solidFill>
              </a:rPr>
              <a:t>At 2.1 mil tons, potential for over 29,400 new jobs and $1.9 billion in total economic impact over 10 years</a:t>
            </a:r>
          </a:p>
          <a:p>
            <a:pPr marL="457200" lvl="1" indent="0">
              <a:buNone/>
            </a:pPr>
            <a:endParaRPr lang="en-US" sz="1050" dirty="0"/>
          </a:p>
        </p:txBody>
      </p:sp>
      <p:sp>
        <p:nvSpPr>
          <p:cNvPr id="2" name="Slide Number Placeholder 1"/>
          <p:cNvSpPr>
            <a:spLocks noGrp="1"/>
          </p:cNvSpPr>
          <p:nvPr>
            <p:ph type="sldNum" sz="quarter" idx="10"/>
          </p:nvPr>
        </p:nvSpPr>
        <p:spPr/>
        <p:txBody>
          <a:bodyPr/>
          <a:lstStyle/>
          <a:p>
            <a:fld id="{3895D011-2308-4147-83B7-7E0F0622D525}" type="slidenum">
              <a:rPr lang="en-US" smtClean="0"/>
              <a:pPr/>
              <a:t>6</a:t>
            </a:fld>
            <a:endParaRPr lang="en-US"/>
          </a:p>
        </p:txBody>
      </p:sp>
    </p:spTree>
    <p:extLst>
      <p:ext uri="{BB962C8B-B14F-4D97-AF65-F5344CB8AC3E}">
        <p14:creationId xmlns:p14="http://schemas.microsoft.com/office/powerpoint/2010/main" val="1793651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247097" y="-1951573"/>
            <a:ext cx="1016234" cy="8062627"/>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43D8F660-3753-4C59-A834-CDF9139D237C}"/>
              </a:ext>
            </a:extLst>
          </p:cNvPr>
          <p:cNvSpPr>
            <a:spLocks noGrp="1"/>
          </p:cNvSpPr>
          <p:nvPr>
            <p:ph type="title"/>
          </p:nvPr>
        </p:nvSpPr>
        <p:spPr>
          <a:xfrm>
            <a:off x="965199" y="1760332"/>
            <a:ext cx="7517549" cy="643421"/>
          </a:xfrm>
        </p:spPr>
        <p:txBody>
          <a:bodyPr>
            <a:normAutofit/>
          </a:bodyPr>
          <a:lstStyle/>
          <a:p>
            <a:r>
              <a:rPr lang="en-US" sz="1875">
                <a:solidFill>
                  <a:srgbClr val="FFFFFF"/>
                </a:solidFill>
                <a:latin typeface="Calibri" panose="020F0502020204030204" pitchFamily="34" charset="0"/>
                <a:ea typeface="Calibri" panose="020F0502020204030204" pitchFamily="34" charset="0"/>
                <a:cs typeface="Times New Roman" panose="02020603050405020304" pitchFamily="18" charset="0"/>
              </a:rPr>
              <a:t>Rate of Return and Net Increase in Total Economic Impact of Lower ACF Basin Restoration Under Alternative Assumptions</a:t>
            </a:r>
            <a:endParaRPr lang="en-US" sz="1875">
              <a:solidFill>
                <a:srgbClr val="FFFFFF"/>
              </a:solidFill>
            </a:endParaRPr>
          </a:p>
        </p:txBody>
      </p:sp>
      <p:graphicFrame>
        <p:nvGraphicFramePr>
          <p:cNvPr id="4" name="Content Placeholder 3">
            <a:extLst>
              <a:ext uri="{FF2B5EF4-FFF2-40B4-BE49-F238E27FC236}">
                <a16:creationId xmlns:a16="http://schemas.microsoft.com/office/drawing/2014/main" id="{31406B84-D6CA-4FA5-9FE9-0D564DEBCB4D}"/>
              </a:ext>
            </a:extLst>
          </p:cNvPr>
          <p:cNvGraphicFramePr>
            <a:graphicFrameLocks noGrp="1"/>
          </p:cNvGraphicFramePr>
          <p:nvPr>
            <p:ph idx="1"/>
          </p:nvPr>
        </p:nvGraphicFramePr>
        <p:xfrm>
          <a:off x="844827" y="3078956"/>
          <a:ext cx="7553739" cy="2115656"/>
        </p:xfrm>
        <a:graphic>
          <a:graphicData uri="http://schemas.openxmlformats.org/drawingml/2006/table">
            <a:tbl>
              <a:tblPr firstRow="1" firstCol="1" bandRow="1">
                <a:tableStyleId>{5C22544A-7EE6-4342-B048-85BDC9FD1C3A}</a:tableStyleId>
              </a:tblPr>
              <a:tblGrid>
                <a:gridCol w="1100284">
                  <a:extLst>
                    <a:ext uri="{9D8B030D-6E8A-4147-A177-3AD203B41FA5}">
                      <a16:colId xmlns:a16="http://schemas.microsoft.com/office/drawing/2014/main" val="3492031257"/>
                    </a:ext>
                  </a:extLst>
                </a:gridCol>
                <a:gridCol w="924051">
                  <a:extLst>
                    <a:ext uri="{9D8B030D-6E8A-4147-A177-3AD203B41FA5}">
                      <a16:colId xmlns:a16="http://schemas.microsoft.com/office/drawing/2014/main" val="1858916975"/>
                    </a:ext>
                  </a:extLst>
                </a:gridCol>
                <a:gridCol w="1120269">
                  <a:extLst>
                    <a:ext uri="{9D8B030D-6E8A-4147-A177-3AD203B41FA5}">
                      <a16:colId xmlns:a16="http://schemas.microsoft.com/office/drawing/2014/main" val="3641795639"/>
                    </a:ext>
                  </a:extLst>
                </a:gridCol>
                <a:gridCol w="749633">
                  <a:extLst>
                    <a:ext uri="{9D8B030D-6E8A-4147-A177-3AD203B41FA5}">
                      <a16:colId xmlns:a16="http://schemas.microsoft.com/office/drawing/2014/main" val="1886977492"/>
                    </a:ext>
                  </a:extLst>
                </a:gridCol>
                <a:gridCol w="960024">
                  <a:extLst>
                    <a:ext uri="{9D8B030D-6E8A-4147-A177-3AD203B41FA5}">
                      <a16:colId xmlns:a16="http://schemas.microsoft.com/office/drawing/2014/main" val="4134203040"/>
                    </a:ext>
                  </a:extLst>
                </a:gridCol>
                <a:gridCol w="985823">
                  <a:extLst>
                    <a:ext uri="{9D8B030D-6E8A-4147-A177-3AD203B41FA5}">
                      <a16:colId xmlns:a16="http://schemas.microsoft.com/office/drawing/2014/main" val="3157225694"/>
                    </a:ext>
                  </a:extLst>
                </a:gridCol>
                <a:gridCol w="827758">
                  <a:extLst>
                    <a:ext uri="{9D8B030D-6E8A-4147-A177-3AD203B41FA5}">
                      <a16:colId xmlns:a16="http://schemas.microsoft.com/office/drawing/2014/main" val="4192881933"/>
                    </a:ext>
                  </a:extLst>
                </a:gridCol>
                <a:gridCol w="885897">
                  <a:extLst>
                    <a:ext uri="{9D8B030D-6E8A-4147-A177-3AD203B41FA5}">
                      <a16:colId xmlns:a16="http://schemas.microsoft.com/office/drawing/2014/main" val="3112218212"/>
                    </a:ext>
                  </a:extLst>
                </a:gridCol>
              </a:tblGrid>
              <a:tr h="1092566">
                <a:tc>
                  <a:txBody>
                    <a:bodyPr/>
                    <a:lstStyle/>
                    <a:p>
                      <a:pPr marL="0" marR="0">
                        <a:lnSpc>
                          <a:spcPct val="107000"/>
                        </a:lnSpc>
                        <a:spcBef>
                          <a:spcPts val="0"/>
                        </a:spcBef>
                        <a:spcAft>
                          <a:spcPts val="0"/>
                        </a:spcAft>
                      </a:pPr>
                      <a:r>
                        <a:rPr lang="en-US" sz="1100">
                          <a:effectLst/>
                        </a:rPr>
                        <a:t>Growth Assumption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Tons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Direct Employment Impact</a:t>
                      </a:r>
                    </a:p>
                    <a:p>
                      <a:pPr marL="0" marR="0" algn="ctr">
                        <a:lnSpc>
                          <a:spcPct val="107000"/>
                        </a:lnSpc>
                        <a:spcBef>
                          <a:spcPts val="0"/>
                        </a:spcBef>
                        <a:spcAft>
                          <a:spcPts val="0"/>
                        </a:spcAft>
                      </a:pPr>
                      <a:r>
                        <a:rPr lang="en-US" sz="1100">
                          <a:effectLst/>
                        </a:rPr>
                        <a:t>(JOBS)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Direct Output Impact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Output Total Impact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Net Increase in Output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Average Annual Rate of Return (Present 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Return for $1 in Spending (Present 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extLst>
                  <a:ext uri="{0D108BD9-81ED-4DB2-BD59-A6C34878D82A}">
                    <a16:rowId xmlns:a16="http://schemas.microsoft.com/office/drawing/2014/main" val="1992002576"/>
                  </a:ext>
                </a:extLst>
              </a:tr>
              <a:tr h="204618">
                <a:tc>
                  <a:txBody>
                    <a:bodyPr/>
                    <a:lstStyle/>
                    <a:p>
                      <a:pPr marL="0" marR="0">
                        <a:lnSpc>
                          <a:spcPct val="107000"/>
                        </a:lnSpc>
                        <a:spcBef>
                          <a:spcPts val="0"/>
                        </a:spcBef>
                        <a:spcAft>
                          <a:spcPts val="0"/>
                        </a:spcAft>
                      </a:pPr>
                      <a:r>
                        <a:rPr lang="en-US" sz="1100">
                          <a:effectLst/>
                        </a:rPr>
                        <a:t>27.5%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446,250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6,266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$235m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$423m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$91m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extLst>
                  <a:ext uri="{0D108BD9-81ED-4DB2-BD59-A6C34878D82A}">
                    <a16:rowId xmlns:a16="http://schemas.microsoft.com/office/drawing/2014/main" val="2176100936"/>
                  </a:ext>
                </a:extLst>
              </a:tr>
              <a:tr h="204618">
                <a:tc>
                  <a:txBody>
                    <a:bodyPr/>
                    <a:lstStyle/>
                    <a:p>
                      <a:pPr marL="0" marR="0">
                        <a:lnSpc>
                          <a:spcPct val="107000"/>
                        </a:lnSpc>
                        <a:spcBef>
                          <a:spcPts val="0"/>
                        </a:spcBef>
                        <a:spcAft>
                          <a:spcPts val="0"/>
                        </a:spcAft>
                      </a:pPr>
                      <a:r>
                        <a:rPr lang="en-US" sz="1100">
                          <a:effectLst/>
                        </a:rPr>
                        <a:t>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525,000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7,372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$277m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$498m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$166m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extLst>
                  <a:ext uri="{0D108BD9-81ED-4DB2-BD59-A6C34878D82A}">
                    <a16:rowId xmlns:a16="http://schemas.microsoft.com/office/drawing/2014/main" val="243771086"/>
                  </a:ext>
                </a:extLst>
              </a:tr>
              <a:tr h="204618">
                <a:tc>
                  <a:txBody>
                    <a:bodyPr/>
                    <a:lstStyle/>
                    <a:p>
                      <a:pPr marL="0" marR="0">
                        <a:lnSpc>
                          <a:spcPct val="107000"/>
                        </a:lnSpc>
                        <a:spcBef>
                          <a:spcPts val="0"/>
                        </a:spcBef>
                        <a:spcAft>
                          <a:spcPts val="0"/>
                        </a:spcAft>
                      </a:pPr>
                      <a:r>
                        <a:rPr lang="en-US" sz="1100">
                          <a:effectLst/>
                        </a:rPr>
                        <a:t>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612,500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8,600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$323m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$581m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$249m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extLst>
                  <a:ext uri="{0D108BD9-81ED-4DB2-BD59-A6C34878D82A}">
                    <a16:rowId xmlns:a16="http://schemas.microsoft.com/office/drawing/2014/main" val="2855321561"/>
                  </a:ext>
                </a:extLst>
              </a:tr>
              <a:tr h="204618">
                <a:tc>
                  <a:txBody>
                    <a:bodyPr/>
                    <a:lstStyle/>
                    <a:p>
                      <a:pPr marL="0" marR="0">
                        <a:lnSpc>
                          <a:spcPct val="107000"/>
                        </a:lnSpc>
                        <a:spcBef>
                          <a:spcPts val="0"/>
                        </a:spcBef>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700,000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9,829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$269m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$664m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$322m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extLst>
                  <a:ext uri="{0D108BD9-81ED-4DB2-BD59-A6C34878D82A}">
                    <a16:rowId xmlns:a16="http://schemas.microsoft.com/office/drawing/2014/main" val="2336453637"/>
                  </a:ext>
                </a:extLst>
              </a:tr>
              <a:tr h="204618">
                <a:tc>
                  <a:txBody>
                    <a:bodyPr/>
                    <a:lstStyle/>
                    <a:p>
                      <a:pPr marL="0" marR="0">
                        <a:lnSpc>
                          <a:spcPct val="107000"/>
                        </a:lnSpc>
                        <a:spcBef>
                          <a:spcPts val="0"/>
                        </a:spcBef>
                        <a:spcAft>
                          <a:spcPts val="0"/>
                        </a:spcAft>
                      </a:pPr>
                      <a:r>
                        <a:rPr lang="en-US" sz="1100">
                          <a:effectLst/>
                        </a:rPr>
                        <a:t>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2,100,000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29,487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$738m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$1,994m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$1,700m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a:effectLst/>
                        </a:rPr>
                        <a:t>178%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tc>
                  <a:txBody>
                    <a:bodyPr/>
                    <a:lstStyle/>
                    <a:p>
                      <a:pPr marL="0" marR="0" algn="ctr">
                        <a:lnSpc>
                          <a:spcPct val="107000"/>
                        </a:lnSpc>
                        <a:spcBef>
                          <a:spcPts val="0"/>
                        </a:spcBef>
                        <a:spcAft>
                          <a:spcPts val="0"/>
                        </a:spcAft>
                      </a:pPr>
                      <a:r>
                        <a:rPr lang="en-US" sz="1100" dirty="0">
                          <a:effectLst/>
                        </a:rPr>
                        <a:t>$18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808" marR="67808" marT="0" marB="0"/>
                </a:tc>
                <a:extLst>
                  <a:ext uri="{0D108BD9-81ED-4DB2-BD59-A6C34878D82A}">
                    <a16:rowId xmlns:a16="http://schemas.microsoft.com/office/drawing/2014/main" val="184356823"/>
                  </a:ext>
                </a:extLst>
              </a:tr>
            </a:tbl>
          </a:graphicData>
        </a:graphic>
      </p:graphicFrame>
    </p:spTree>
    <p:extLst>
      <p:ext uri="{BB962C8B-B14F-4D97-AF65-F5344CB8AC3E}">
        <p14:creationId xmlns:p14="http://schemas.microsoft.com/office/powerpoint/2010/main" val="2762254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05F28C8-6ADD-4B3D-A2DB-DF41F1124E5E}"/>
              </a:ext>
            </a:extLst>
          </p:cNvPr>
          <p:cNvSpPr/>
          <p:nvPr/>
        </p:nvSpPr>
        <p:spPr>
          <a:xfrm>
            <a:off x="978694" y="1811137"/>
            <a:ext cx="7186612" cy="3639545"/>
          </a:xfrm>
          <a:prstGeom prst="roundRect">
            <a:avLst>
              <a:gd name="adj" fmla="val 2378"/>
            </a:avLst>
          </a:prstGeom>
          <a:solidFill>
            <a:schemeClr val="tx2">
              <a:lumMod val="95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C00000"/>
              </a:solidFill>
              <a:latin typeface="Arial"/>
            </a:endParaRPr>
          </a:p>
        </p:txBody>
      </p:sp>
      <p:sp>
        <p:nvSpPr>
          <p:cNvPr id="7" name="TextBox 6">
            <a:extLst>
              <a:ext uri="{FF2B5EF4-FFF2-40B4-BE49-F238E27FC236}">
                <a16:creationId xmlns:a16="http://schemas.microsoft.com/office/drawing/2014/main" id="{3CF68E8F-0743-4858-9135-8EA34E5FCC9A}"/>
              </a:ext>
            </a:extLst>
          </p:cNvPr>
          <p:cNvSpPr txBox="1"/>
          <p:nvPr/>
        </p:nvSpPr>
        <p:spPr>
          <a:xfrm>
            <a:off x="178373" y="1128438"/>
            <a:ext cx="7680960" cy="445507"/>
          </a:xfrm>
          <a:prstGeom prst="rect">
            <a:avLst/>
          </a:prstGeom>
          <a:noFill/>
        </p:spPr>
        <p:txBody>
          <a:bodyPr wrap="square" rtlCol="0">
            <a:spAutoFit/>
          </a:bodyPr>
          <a:lstStyle/>
          <a:p>
            <a:pPr defTabSz="685800" fontAlgn="auto">
              <a:lnSpc>
                <a:spcPct val="85000"/>
              </a:lnSpc>
              <a:spcBef>
                <a:spcPts val="0"/>
              </a:spcBef>
              <a:spcAft>
                <a:spcPts val="0"/>
              </a:spcAft>
            </a:pPr>
            <a:r>
              <a:rPr lang="en-US" sz="2700" dirty="0">
                <a:solidFill>
                  <a:srgbClr val="000000"/>
                </a:solidFill>
                <a:latin typeface="Impact" panose="020B0806030902050204" pitchFamily="34" charset="0"/>
              </a:rPr>
              <a:t>FUTURE LOCKAGE INFORMATION</a:t>
            </a:r>
            <a:endParaRPr lang="en-US" sz="2700" dirty="0">
              <a:solidFill>
                <a:srgbClr val="00B050"/>
              </a:solidFill>
              <a:latin typeface="Impact" panose="020B0806030902050204" pitchFamily="34" charset="0"/>
            </a:endParaRPr>
          </a:p>
        </p:txBody>
      </p:sp>
      <p:sp>
        <p:nvSpPr>
          <p:cNvPr id="11" name="Rectangle: Rounded Corners 10">
            <a:extLst>
              <a:ext uri="{FF2B5EF4-FFF2-40B4-BE49-F238E27FC236}">
                <a16:creationId xmlns:a16="http://schemas.microsoft.com/office/drawing/2014/main" id="{C2BEF5E7-4DA8-4F4F-B1FF-7D14563FE73E}"/>
              </a:ext>
            </a:extLst>
          </p:cNvPr>
          <p:cNvSpPr/>
          <p:nvPr/>
        </p:nvSpPr>
        <p:spPr>
          <a:xfrm>
            <a:off x="2857500" y="2034128"/>
            <a:ext cx="3429000" cy="366340"/>
          </a:xfrm>
          <a:prstGeom prst="roundRect">
            <a:avLst>
              <a:gd name="adj" fmla="val 10012"/>
            </a:avLst>
          </a:prstGeom>
          <a:solidFill>
            <a:srgbClr val="000000">
              <a:alpha val="34118"/>
            </a:srgbClr>
          </a:solidFill>
        </p:spPr>
        <p:txBody>
          <a:bodyPr wrap="square" lIns="0" tIns="68580" rIns="0" bIns="68580" anchor="ctr" anchorCtr="0">
            <a:spAutoFit/>
          </a:bodyPr>
          <a:lstStyle/>
          <a:p>
            <a:pPr algn="ctr" defTabSz="685800" fontAlgn="auto">
              <a:spcBef>
                <a:spcPts val="0"/>
              </a:spcBef>
              <a:spcAft>
                <a:spcPts val="0"/>
              </a:spcAft>
            </a:pPr>
            <a:r>
              <a:rPr lang="en-US" sz="1350" b="1" dirty="0">
                <a:solidFill>
                  <a:srgbClr val="FFC000"/>
                </a:solidFill>
                <a:latin typeface="Century Gothic" panose="020B0502020202020204" pitchFamily="34" charset="0"/>
              </a:rPr>
              <a:t>REQUEST FOR LOCKAGES</a:t>
            </a:r>
            <a:endParaRPr lang="en-US" sz="1350" dirty="0">
              <a:solidFill>
                <a:srgbClr val="FFC000"/>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762AB4F9-F7A6-40C0-9942-72F7B135D836}"/>
              </a:ext>
            </a:extLst>
          </p:cNvPr>
          <p:cNvSpPr/>
          <p:nvPr/>
        </p:nvSpPr>
        <p:spPr>
          <a:xfrm>
            <a:off x="2857500" y="3633474"/>
            <a:ext cx="3429000" cy="366340"/>
          </a:xfrm>
          <a:prstGeom prst="roundRect">
            <a:avLst>
              <a:gd name="adj" fmla="val 10012"/>
            </a:avLst>
          </a:prstGeom>
          <a:solidFill>
            <a:srgbClr val="000000">
              <a:alpha val="34118"/>
            </a:srgbClr>
          </a:solidFill>
        </p:spPr>
        <p:txBody>
          <a:bodyPr wrap="square" lIns="0" tIns="68580" rIns="0" bIns="68580" anchor="ctr" anchorCtr="0">
            <a:spAutoFit/>
          </a:bodyPr>
          <a:lstStyle/>
          <a:p>
            <a:pPr algn="ctr" defTabSz="685800" fontAlgn="auto">
              <a:spcBef>
                <a:spcPts val="0"/>
              </a:spcBef>
              <a:spcAft>
                <a:spcPts val="0"/>
              </a:spcAft>
            </a:pPr>
            <a:r>
              <a:rPr lang="en-US" sz="1350" b="1" dirty="0">
                <a:solidFill>
                  <a:srgbClr val="FFC000"/>
                </a:solidFill>
                <a:latin typeface="Century Gothic" panose="020B0502020202020204" pitchFamily="34" charset="0"/>
              </a:rPr>
              <a:t>POTENTIAL LOCKAGES</a:t>
            </a:r>
            <a:endParaRPr lang="en-US" sz="1350" dirty="0">
              <a:solidFill>
                <a:srgbClr val="FFC000"/>
              </a:solidFill>
              <a:latin typeface="Century Gothic" panose="020B0502020202020204" pitchFamily="34" charset="0"/>
            </a:endParaRPr>
          </a:p>
        </p:txBody>
      </p:sp>
      <p:sp>
        <p:nvSpPr>
          <p:cNvPr id="17" name="TextBox 16">
            <a:extLst>
              <a:ext uri="{FF2B5EF4-FFF2-40B4-BE49-F238E27FC236}">
                <a16:creationId xmlns:a16="http://schemas.microsoft.com/office/drawing/2014/main" id="{B5B1ABE4-9740-4F33-9CDE-F99ACBB033D9}"/>
              </a:ext>
            </a:extLst>
          </p:cNvPr>
          <p:cNvSpPr txBox="1"/>
          <p:nvPr/>
        </p:nvSpPr>
        <p:spPr>
          <a:xfrm>
            <a:off x="1122145" y="2481469"/>
            <a:ext cx="7043162" cy="1223412"/>
          </a:xfrm>
          <a:prstGeom prst="rect">
            <a:avLst/>
          </a:prstGeom>
          <a:noFill/>
        </p:spPr>
        <p:txBody>
          <a:bodyPr wrap="square" rtlCol="0">
            <a:spAutoFit/>
          </a:bodyPr>
          <a:lstStyle/>
          <a:p>
            <a:pPr marL="214313" indent="-214313" defTabSz="685800" fontAlgn="auto">
              <a:spcBef>
                <a:spcPts val="0"/>
              </a:spcBef>
              <a:spcAft>
                <a:spcPts val="0"/>
              </a:spcAft>
              <a:buSzPct val="75000"/>
              <a:buFont typeface="Wingdings" panose="05000000000000000000" pitchFamily="2" charset="2"/>
              <a:buChar char="§"/>
              <a:defRPr/>
            </a:pPr>
            <a:r>
              <a:rPr lang="en-US" sz="1050" dirty="0">
                <a:solidFill>
                  <a:prstClr val="black"/>
                </a:solidFill>
                <a:latin typeface="Century Gothic" panose="020B0502020202020204" pitchFamily="34" charset="0"/>
                <a:cs typeface="Arial" panose="020B0604020202020204" pitchFamily="34" charset="0"/>
              </a:rPr>
              <a:t>Floodgate for New Orleans District, Catfish Bayou</a:t>
            </a:r>
          </a:p>
          <a:p>
            <a:pPr marL="557213" lvl="1" indent="-214313" defTabSz="685800" fontAlgn="auto">
              <a:spcBef>
                <a:spcPts val="0"/>
              </a:spcBef>
              <a:spcAft>
                <a:spcPts val="0"/>
              </a:spcAft>
              <a:buSzPct val="140000"/>
              <a:buFont typeface="Century Gothic" panose="020B0502020202020204" pitchFamily="34" charset="0"/>
              <a:buChar char="→"/>
              <a:defRPr/>
            </a:pPr>
            <a:r>
              <a:rPr lang="en-US" sz="1050" dirty="0">
                <a:solidFill>
                  <a:prstClr val="black"/>
                </a:solidFill>
                <a:latin typeface="Century Gothic" panose="020B0502020202020204" pitchFamily="34" charset="0"/>
                <a:cs typeface="Arial" panose="020B0604020202020204" pitchFamily="34" charset="0"/>
              </a:rPr>
              <a:t>  Steward Machine, Bainbridge (Woodruff/Seminole Lock)</a:t>
            </a:r>
          </a:p>
          <a:p>
            <a:pPr marL="342900" lvl="1" defTabSz="685800" fontAlgn="auto">
              <a:spcBef>
                <a:spcPts val="0"/>
              </a:spcBef>
              <a:spcAft>
                <a:spcPts val="0"/>
              </a:spcAft>
              <a:buSzPct val="140000"/>
              <a:defRPr/>
            </a:pPr>
            <a:endParaRPr lang="en-US" sz="1050" dirty="0">
              <a:solidFill>
                <a:prstClr val="black"/>
              </a:solidFill>
              <a:latin typeface="Century Gothic" panose="020B0502020202020204" pitchFamily="34" charset="0"/>
              <a:cs typeface="Arial" panose="020B0604020202020204" pitchFamily="34" charset="0"/>
            </a:endParaRPr>
          </a:p>
          <a:p>
            <a:pPr marL="214313" indent="-214313" defTabSz="685800" fontAlgn="auto">
              <a:spcBef>
                <a:spcPts val="0"/>
              </a:spcBef>
              <a:spcAft>
                <a:spcPts val="0"/>
              </a:spcAft>
              <a:buSzPct val="75000"/>
              <a:buFont typeface="Wingdings" panose="05000000000000000000" pitchFamily="2" charset="2"/>
              <a:buChar char="§"/>
              <a:defRPr/>
            </a:pPr>
            <a:r>
              <a:rPr lang="en-US" sz="1050" dirty="0">
                <a:solidFill>
                  <a:prstClr val="black"/>
                </a:solidFill>
                <a:latin typeface="Century Gothic" panose="020B0502020202020204" pitchFamily="34" charset="0"/>
                <a:cs typeface="Arial" panose="020B0604020202020204" pitchFamily="34" charset="0"/>
              </a:rPr>
              <a:t>Bauxite from Port St. Joe to Columbia State Dock (Eufaula State Dock at future date)</a:t>
            </a:r>
          </a:p>
          <a:p>
            <a:pPr marL="557213" lvl="1" indent="-214313" defTabSz="685800" fontAlgn="auto">
              <a:spcBef>
                <a:spcPts val="0"/>
              </a:spcBef>
              <a:spcAft>
                <a:spcPts val="0"/>
              </a:spcAft>
              <a:buSzPct val="140000"/>
              <a:buFont typeface="Century Gothic" panose="020B0502020202020204" pitchFamily="34" charset="0"/>
              <a:buChar char="→"/>
              <a:defRPr/>
            </a:pPr>
            <a:r>
              <a:rPr lang="en-US" sz="1050" dirty="0">
                <a:solidFill>
                  <a:prstClr val="black"/>
                </a:solidFill>
                <a:latin typeface="Century Gothic" panose="020B0502020202020204" pitchFamily="34" charset="0"/>
                <a:cs typeface="Arial" panose="020B0604020202020204" pitchFamily="34" charset="0"/>
              </a:rPr>
              <a:t>  Material Manufacturing Corp (Woodruff/Seminole Lock, GW Andrews Lock, and WF George Lock)</a:t>
            </a:r>
          </a:p>
          <a:p>
            <a:pPr marL="557213" lvl="1" indent="-214313" defTabSz="685800" fontAlgn="auto">
              <a:spcBef>
                <a:spcPts val="0"/>
              </a:spcBef>
              <a:spcAft>
                <a:spcPts val="0"/>
              </a:spcAft>
              <a:buSzPct val="140000"/>
              <a:buFont typeface="Century Gothic" panose="020B0502020202020204" pitchFamily="34" charset="0"/>
              <a:buChar char="→"/>
              <a:defRPr/>
            </a:pPr>
            <a:endParaRPr lang="en-US" sz="1050" dirty="0">
              <a:solidFill>
                <a:prstClr val="black"/>
              </a:solidFill>
              <a:latin typeface="Century Gothic" panose="020B0502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E1F69F7-1A9C-42D5-A751-91273679CDBA}"/>
              </a:ext>
            </a:extLst>
          </p:cNvPr>
          <p:cNvSpPr txBox="1"/>
          <p:nvPr/>
        </p:nvSpPr>
        <p:spPr>
          <a:xfrm>
            <a:off x="1151950" y="4097548"/>
            <a:ext cx="4675571" cy="1061829"/>
          </a:xfrm>
          <a:prstGeom prst="rect">
            <a:avLst/>
          </a:prstGeom>
          <a:noFill/>
        </p:spPr>
        <p:txBody>
          <a:bodyPr wrap="square" rtlCol="0">
            <a:spAutoFit/>
          </a:bodyPr>
          <a:lstStyle/>
          <a:p>
            <a:pPr marL="214313" indent="-214313" defTabSz="685800" fontAlgn="auto">
              <a:spcBef>
                <a:spcPts val="0"/>
              </a:spcBef>
              <a:spcAft>
                <a:spcPts val="0"/>
              </a:spcAft>
              <a:buSzPct val="75000"/>
              <a:buFont typeface="Wingdings" panose="05000000000000000000" pitchFamily="2" charset="2"/>
              <a:buChar char="§"/>
              <a:defRPr/>
            </a:pPr>
            <a:r>
              <a:rPr lang="en-US" sz="1050" dirty="0">
                <a:solidFill>
                  <a:prstClr val="black"/>
                </a:solidFill>
                <a:latin typeface="Century Gothic" panose="020B0502020202020204" pitchFamily="34" charset="0"/>
                <a:cs typeface="Arial" panose="020B0604020202020204" pitchFamily="34" charset="0"/>
              </a:rPr>
              <a:t>Farley Nuclear</a:t>
            </a:r>
          </a:p>
          <a:p>
            <a:pPr marL="557213" lvl="1" indent="-214313" defTabSz="685800" fontAlgn="auto">
              <a:spcBef>
                <a:spcPts val="0"/>
              </a:spcBef>
              <a:spcAft>
                <a:spcPts val="0"/>
              </a:spcAft>
              <a:buSzPct val="140000"/>
              <a:buFont typeface="Century Gothic" panose="020B0502020202020204" pitchFamily="34" charset="0"/>
              <a:buChar char="→"/>
              <a:defRPr/>
            </a:pPr>
            <a:r>
              <a:rPr lang="en-US" sz="1050" dirty="0">
                <a:solidFill>
                  <a:prstClr val="black"/>
                </a:solidFill>
                <a:latin typeface="Century Gothic" panose="020B0502020202020204" pitchFamily="34" charset="0"/>
                <a:cs typeface="Arial" panose="020B0604020202020204" pitchFamily="34" charset="0"/>
              </a:rPr>
              <a:t>  Reactor parts due to size and weight – 75’ x 250’ barge</a:t>
            </a:r>
          </a:p>
          <a:p>
            <a:pPr marL="342900" lvl="1" defTabSz="685800" fontAlgn="auto">
              <a:spcBef>
                <a:spcPts val="0"/>
              </a:spcBef>
              <a:spcAft>
                <a:spcPts val="0"/>
              </a:spcAft>
              <a:buSzPct val="140000"/>
              <a:defRPr/>
            </a:pPr>
            <a:endParaRPr lang="en-US" sz="1050" dirty="0">
              <a:solidFill>
                <a:prstClr val="black"/>
              </a:solidFill>
              <a:latin typeface="Century Gothic" panose="020B0502020202020204" pitchFamily="34" charset="0"/>
              <a:cs typeface="Arial" panose="020B0604020202020204" pitchFamily="34" charset="0"/>
            </a:endParaRPr>
          </a:p>
          <a:p>
            <a:pPr marL="214313" indent="-214313" defTabSz="685800" fontAlgn="auto">
              <a:spcBef>
                <a:spcPts val="0"/>
              </a:spcBef>
              <a:spcAft>
                <a:spcPts val="0"/>
              </a:spcAft>
              <a:buSzPct val="75000"/>
              <a:buFont typeface="Wingdings" panose="05000000000000000000" pitchFamily="2" charset="2"/>
              <a:buChar char="§"/>
              <a:defRPr/>
            </a:pPr>
            <a:r>
              <a:rPr lang="en-US" sz="1050" dirty="0">
                <a:solidFill>
                  <a:prstClr val="black"/>
                </a:solidFill>
                <a:latin typeface="Century Gothic" panose="020B0502020202020204" pitchFamily="34" charset="0"/>
                <a:cs typeface="Arial" panose="020B0604020202020204" pitchFamily="34" charset="0"/>
              </a:rPr>
              <a:t>Mobile District</a:t>
            </a:r>
          </a:p>
          <a:p>
            <a:pPr marL="557213" lvl="1" indent="-214313" defTabSz="685800" fontAlgn="auto">
              <a:spcBef>
                <a:spcPts val="0"/>
              </a:spcBef>
              <a:spcAft>
                <a:spcPts val="0"/>
              </a:spcAft>
              <a:buSzPct val="140000"/>
              <a:buFont typeface="Century Gothic" panose="020B0502020202020204" pitchFamily="34" charset="0"/>
              <a:buChar char="→"/>
              <a:defRPr/>
            </a:pPr>
            <a:r>
              <a:rPr lang="en-US" sz="1050" dirty="0">
                <a:solidFill>
                  <a:prstClr val="black"/>
                </a:solidFill>
                <a:latin typeface="Century Gothic" panose="020B0502020202020204" pitchFamily="34" charset="0"/>
                <a:cs typeface="Arial" panose="020B0604020202020204" pitchFamily="34" charset="0"/>
              </a:rPr>
              <a:t>  Spillway gate for </a:t>
            </a:r>
            <a:r>
              <a:rPr lang="en-US" sz="1050" dirty="0" err="1">
                <a:solidFill>
                  <a:prstClr val="black"/>
                </a:solidFill>
                <a:latin typeface="Century Gothic" panose="020B0502020202020204" pitchFamily="34" charset="0"/>
                <a:cs typeface="Arial" panose="020B0604020202020204" pitchFamily="34" charset="0"/>
              </a:rPr>
              <a:t>Tenn</a:t>
            </a:r>
            <a:r>
              <a:rPr lang="en-US" sz="1050" dirty="0">
                <a:solidFill>
                  <a:prstClr val="black"/>
                </a:solidFill>
                <a:latin typeface="Century Gothic" panose="020B0502020202020204" pitchFamily="34" charset="0"/>
                <a:cs typeface="Arial" panose="020B0604020202020204" pitchFamily="34" charset="0"/>
              </a:rPr>
              <a:t>-Tom Waterway</a:t>
            </a:r>
          </a:p>
          <a:p>
            <a:pPr marL="557213" lvl="1" indent="-214313" defTabSz="685800" fontAlgn="auto">
              <a:spcBef>
                <a:spcPts val="0"/>
              </a:spcBef>
              <a:spcAft>
                <a:spcPts val="0"/>
              </a:spcAft>
              <a:buSzPct val="140000"/>
              <a:buFont typeface="Century Gothic" panose="020B0502020202020204" pitchFamily="34" charset="0"/>
              <a:buChar char="→"/>
              <a:defRPr/>
            </a:pPr>
            <a:endParaRPr lang="en-US" sz="1050" dirty="0">
              <a:solidFill>
                <a:prstClr val="black"/>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134986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41F9-5D69-43ED-8C29-7D2F370F2571}"/>
              </a:ext>
            </a:extLst>
          </p:cNvPr>
          <p:cNvSpPr>
            <a:spLocks noGrp="1"/>
          </p:cNvSpPr>
          <p:nvPr>
            <p:ph type="title"/>
          </p:nvPr>
        </p:nvSpPr>
        <p:spPr/>
        <p:txBody>
          <a:bodyPr/>
          <a:lstStyle/>
          <a:p>
            <a:r>
              <a:rPr lang="en-US" dirty="0">
                <a:solidFill>
                  <a:srgbClr val="002060"/>
                </a:solidFill>
              </a:rPr>
              <a:t>Tainter</a:t>
            </a:r>
            <a:r>
              <a:rPr lang="en-US" dirty="0">
                <a:solidFill>
                  <a:schemeClr val="bg1"/>
                </a:solidFill>
              </a:rPr>
              <a:t> </a:t>
            </a:r>
            <a:r>
              <a:rPr lang="en-US" dirty="0">
                <a:solidFill>
                  <a:srgbClr val="002060"/>
                </a:solidFill>
              </a:rPr>
              <a:t>Gate – Stennis Lock &amp; Dam</a:t>
            </a:r>
          </a:p>
        </p:txBody>
      </p:sp>
      <p:pic>
        <p:nvPicPr>
          <p:cNvPr id="11" name="Picture 10">
            <a:extLst>
              <a:ext uri="{FF2B5EF4-FFF2-40B4-BE49-F238E27FC236}">
                <a16:creationId xmlns:a16="http://schemas.microsoft.com/office/drawing/2014/main" id="{85720C1E-618F-4008-843B-90F2627EDB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344" y="3429000"/>
            <a:ext cx="2906487" cy="2179866"/>
          </a:xfrm>
          <a:prstGeom prst="rect">
            <a:avLst/>
          </a:prstGeom>
        </p:spPr>
      </p:pic>
      <p:pic>
        <p:nvPicPr>
          <p:cNvPr id="12" name="Picture 11">
            <a:extLst>
              <a:ext uri="{FF2B5EF4-FFF2-40B4-BE49-F238E27FC236}">
                <a16:creationId xmlns:a16="http://schemas.microsoft.com/office/drawing/2014/main" id="{70E3AF85-B410-4115-A1D9-6C2E7E07BB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125" y="1371600"/>
            <a:ext cx="5283200" cy="3962400"/>
          </a:xfrm>
          <a:prstGeom prst="rect">
            <a:avLst/>
          </a:prstGeom>
        </p:spPr>
      </p:pic>
      <p:pic>
        <p:nvPicPr>
          <p:cNvPr id="13" name="Picture 12">
            <a:extLst>
              <a:ext uri="{FF2B5EF4-FFF2-40B4-BE49-F238E27FC236}">
                <a16:creationId xmlns:a16="http://schemas.microsoft.com/office/drawing/2014/main" id="{A5E91425-35E5-49C1-8EF3-D29952AEA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44" y="1027747"/>
            <a:ext cx="2906488" cy="2179866"/>
          </a:xfrm>
          <a:prstGeom prst="rect">
            <a:avLst/>
          </a:prstGeom>
        </p:spPr>
      </p:pic>
    </p:spTree>
    <p:extLst>
      <p:ext uri="{BB962C8B-B14F-4D97-AF65-F5344CB8AC3E}">
        <p14:creationId xmlns:p14="http://schemas.microsoft.com/office/powerpoint/2010/main" val="364116975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9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nn_State_Law_Generic_DSL_Tmplt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algn="ctr">
          <a:defRPr sz="4800" dirty="0">
            <a:solidFill>
              <a:schemeClr val="bg1"/>
            </a:solidFill>
            <a:latin typeface="Garamond" pitchFamily="18" charset="0"/>
          </a:defRPr>
        </a:defPPr>
      </a:lst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EBF96FD2491141976B99BEE70D294E" ma:contentTypeVersion="0" ma:contentTypeDescription="Create a new document." ma:contentTypeScope="" ma:versionID="9f03cc1481eb2df38233b0c77ba76156">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E6CB8A-F7E6-4F02-A119-61E37E30A97D}">
  <ds:schemaRefs>
    <ds:schemaRef ds:uri="http://schemas.microsoft.com/office/2006/documentManagement/types"/>
    <ds:schemaRef ds:uri="http://www.w3.org/XML/1998/namespace"/>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7F91C802-FC33-4FCA-B492-9889941FEE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EA49CC4-A518-4F72-B0A0-887429572A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33046</TotalTime>
  <Words>2184</Words>
  <Application>Microsoft Office PowerPoint</Application>
  <PresentationFormat>On-screen Show (4:3)</PresentationFormat>
  <Paragraphs>259</Paragraphs>
  <Slides>19</Slides>
  <Notes>14</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19</vt:i4>
      </vt:variant>
    </vt:vector>
  </HeadingPairs>
  <TitlesOfParts>
    <vt:vector size="40" baseType="lpstr">
      <vt:lpstr>Arial</vt:lpstr>
      <vt:lpstr>Arial Narrow</vt:lpstr>
      <vt:lpstr>Calibri</vt:lpstr>
      <vt:lpstr>Calibri Light</vt:lpstr>
      <vt:lpstr>Century Gothic</vt:lpstr>
      <vt:lpstr>Georgia</vt:lpstr>
      <vt:lpstr>Gill Sans MT</vt:lpstr>
      <vt:lpstr>Gill Sans MT Condensed</vt:lpstr>
      <vt:lpstr>Impact</vt:lpstr>
      <vt:lpstr>Times</vt:lpstr>
      <vt:lpstr>Times New Roman</vt:lpstr>
      <vt:lpstr>Wingdings</vt:lpstr>
      <vt:lpstr>Wingdings 3</vt:lpstr>
      <vt:lpstr>Default Design</vt:lpstr>
      <vt:lpstr>Custom Design</vt:lpstr>
      <vt:lpstr>2_Content Templates</vt:lpstr>
      <vt:lpstr>9_Content Templates</vt:lpstr>
      <vt:lpstr>Office Theme</vt:lpstr>
      <vt:lpstr>Blank Presentation</vt:lpstr>
      <vt:lpstr>1_Office Theme</vt:lpstr>
      <vt:lpstr>Penn_State_Law_Generic_DSL_Tmplt1</vt:lpstr>
      <vt:lpstr>Apalachicola Chattahoochee Flint River Basin (ACF) </vt:lpstr>
      <vt:lpstr>Waters of the United States</vt:lpstr>
      <vt:lpstr>PowerPoint Presentation</vt:lpstr>
      <vt:lpstr>PowerPoint Presentation</vt:lpstr>
      <vt:lpstr>ACF Project Information </vt:lpstr>
      <vt:lpstr>ACF Project Information </vt:lpstr>
      <vt:lpstr>Rate of Return and Net Increase in Total Economic Impact of Lower ACF Basin Restoration Under Alternative Assumptions</vt:lpstr>
      <vt:lpstr>PowerPoint Presentation</vt:lpstr>
      <vt:lpstr>Tainter Gate – Stennis Lock &amp; Dam</vt:lpstr>
      <vt:lpstr>PowerPoint Presentation</vt:lpstr>
      <vt:lpstr>PowerPoint Presentation</vt:lpstr>
      <vt:lpstr>PowerPoint Presentation</vt:lpstr>
      <vt:lpstr>PowerPoint Presentation</vt:lpstr>
      <vt:lpstr>PowerPoint Presentation</vt:lpstr>
      <vt:lpstr>Corley Slough</vt:lpstr>
      <vt:lpstr>PowerPoint Presentation</vt:lpstr>
      <vt:lpstr>PowerPoint Presentation</vt:lpstr>
      <vt:lpstr>PowerPoint Presentation</vt:lpstr>
      <vt:lpstr>ACF Conclusions and Recommendation</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Philip Clayton</cp:lastModifiedBy>
  <cp:revision>494</cp:revision>
  <cp:lastPrinted>2020-03-18T14:33:24Z</cp:lastPrinted>
  <dcterms:created xsi:type="dcterms:W3CDTF">2009-05-21T17:19:18Z</dcterms:created>
  <dcterms:modified xsi:type="dcterms:W3CDTF">2021-11-17T20:28:26Z</dcterms:modified>
</cp:coreProperties>
</file>